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0" r:id="rId2"/>
    <p:sldId id="1160" r:id="rId3"/>
    <p:sldId id="1161" r:id="rId4"/>
    <p:sldId id="1210" r:id="rId5"/>
    <p:sldId id="1239" r:id="rId6"/>
    <p:sldId id="1177" r:id="rId7"/>
    <p:sldId id="1235" r:id="rId8"/>
    <p:sldId id="1236" r:id="rId9"/>
    <p:sldId id="1237" r:id="rId10"/>
    <p:sldId id="1238" r:id="rId11"/>
    <p:sldId id="1241" r:id="rId12"/>
    <p:sldId id="1242" r:id="rId13"/>
    <p:sldId id="38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682B96-B7F7-4C61-A555-11347A93E932}" type="datetimeFigureOut">
              <a:rPr lang="en-GB" smtClean="0"/>
              <a:t>02/03/2020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78B1AB-5695-4146-B2C9-D2302962DF73}" type="slidenum">
              <a:rPr lang="en-GB" smtClean="0"/>
              <a:t>‹#›</a:t>
            </a:fld>
            <a:endParaRPr lang="en-GB"/>
          </a:p>
        </p:txBody>
      </p:sp>
    </p:spTree>
    <p:extLst>
      <p:ext uri="{BB962C8B-B14F-4D97-AF65-F5344CB8AC3E}">
        <p14:creationId xmlns:p14="http://schemas.microsoft.com/office/powerpoint/2010/main" val="3442879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Folienbildplatzhalter 1"/>
          <p:cNvSpPr>
            <a:spLocks noGrp="1" noRot="1" noChangeAspect="1" noTextEdit="1"/>
          </p:cNvSpPr>
          <p:nvPr>
            <p:ph type="sldImg"/>
          </p:nvPr>
        </p:nvSpPr>
        <p:spPr>
          <a:ln/>
        </p:spPr>
      </p:sp>
      <p:sp>
        <p:nvSpPr>
          <p:cNvPr id="108546"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Folienbildplatzhalter 1"/>
          <p:cNvSpPr>
            <a:spLocks noGrp="1" noRot="1" noChangeAspect="1" noTextEdit="1"/>
          </p:cNvSpPr>
          <p:nvPr>
            <p:ph type="sldImg"/>
          </p:nvPr>
        </p:nvSpPr>
        <p:spPr>
          <a:ln/>
        </p:spPr>
      </p:sp>
      <p:sp>
        <p:nvSpPr>
          <p:cNvPr id="110594"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Folienbildplatzhalter 1"/>
          <p:cNvSpPr>
            <a:spLocks noGrp="1" noRot="1" noChangeAspect="1" noTextEdit="1"/>
          </p:cNvSpPr>
          <p:nvPr>
            <p:ph type="sldImg"/>
          </p:nvPr>
        </p:nvSpPr>
        <p:spPr>
          <a:ln/>
        </p:spPr>
      </p:sp>
      <p:sp>
        <p:nvSpPr>
          <p:cNvPr id="64514"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Folienbildplatzhalter 1"/>
          <p:cNvSpPr>
            <a:spLocks noGrp="1" noRot="1" noChangeAspect="1" noTextEdit="1"/>
          </p:cNvSpPr>
          <p:nvPr>
            <p:ph type="sldImg"/>
          </p:nvPr>
        </p:nvSpPr>
        <p:spPr>
          <a:ln/>
        </p:spPr>
      </p:sp>
      <p:sp>
        <p:nvSpPr>
          <p:cNvPr id="66562"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dirty="0"/>
          </a:p>
        </p:txBody>
      </p:sp>
    </p:spTree>
    <p:extLst>
      <p:ext uri="{BB962C8B-B14F-4D97-AF65-F5344CB8AC3E}">
        <p14:creationId xmlns:p14="http://schemas.microsoft.com/office/powerpoint/2010/main" val="1247958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Folienbildplatzhalter 1"/>
          <p:cNvSpPr>
            <a:spLocks noGrp="1" noRot="1" noChangeAspect="1" noTextEdit="1"/>
          </p:cNvSpPr>
          <p:nvPr>
            <p:ph type="sldImg"/>
          </p:nvPr>
        </p:nvSpPr>
        <p:spPr>
          <a:ln/>
        </p:spPr>
      </p:sp>
      <p:sp>
        <p:nvSpPr>
          <p:cNvPr id="86018"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Folienbildplatzhalter 1"/>
          <p:cNvSpPr>
            <a:spLocks noGrp="1" noRot="1" noChangeAspect="1" noTextEdit="1"/>
          </p:cNvSpPr>
          <p:nvPr>
            <p:ph type="sldImg"/>
          </p:nvPr>
        </p:nvSpPr>
        <p:spPr>
          <a:ln/>
        </p:spPr>
      </p:sp>
      <p:sp>
        <p:nvSpPr>
          <p:cNvPr id="86018"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Folienbildplatzhalter 1"/>
          <p:cNvSpPr>
            <a:spLocks noGrp="1" noRot="1" noChangeAspect="1" noTextEdit="1"/>
          </p:cNvSpPr>
          <p:nvPr>
            <p:ph type="sldImg"/>
          </p:nvPr>
        </p:nvSpPr>
        <p:spPr>
          <a:ln/>
        </p:spPr>
      </p:sp>
      <p:sp>
        <p:nvSpPr>
          <p:cNvPr id="86018"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Folienbildplatzhalter 1"/>
          <p:cNvSpPr>
            <a:spLocks noGrp="1" noRot="1" noChangeAspect="1" noTextEdit="1"/>
          </p:cNvSpPr>
          <p:nvPr>
            <p:ph type="sldImg"/>
          </p:nvPr>
        </p:nvSpPr>
        <p:spPr>
          <a:ln/>
        </p:spPr>
      </p:sp>
      <p:sp>
        <p:nvSpPr>
          <p:cNvPr id="86018"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Folienbildplatzhalter 1"/>
          <p:cNvSpPr>
            <a:spLocks noGrp="1" noRot="1" noChangeAspect="1" noTextEdit="1"/>
          </p:cNvSpPr>
          <p:nvPr>
            <p:ph type="sldImg"/>
          </p:nvPr>
        </p:nvSpPr>
        <p:spPr>
          <a:ln/>
        </p:spPr>
      </p:sp>
      <p:sp>
        <p:nvSpPr>
          <p:cNvPr id="86018"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4611706A-90FF-4A75-A2ED-47C661698BF3}" type="datetimeFigureOut">
              <a:rPr lang="en-US" smtClean="0"/>
              <a:pPr/>
              <a:t>3/2/2020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E29609F-E600-4FB5-A732-B8DD19DDF61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611706A-90FF-4A75-A2ED-47C661698BF3}" type="datetimeFigureOut">
              <a:rPr lang="en-US" smtClean="0"/>
              <a:pPr/>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29609F-E600-4FB5-A732-B8DD19DDF6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611706A-90FF-4A75-A2ED-47C661698BF3}" type="datetimeFigureOut">
              <a:rPr lang="en-US" smtClean="0"/>
              <a:pPr/>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29609F-E600-4FB5-A732-B8DD19DDF61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olie mit Untertitel und Bullet Aufzählung">
    <p:spTree>
      <p:nvGrpSpPr>
        <p:cNvPr id="1" name=""/>
        <p:cNvGrpSpPr/>
        <p:nvPr/>
      </p:nvGrpSpPr>
      <p:grpSpPr>
        <a:xfrm>
          <a:off x="0" y="0"/>
          <a:ext cx="0" cy="0"/>
          <a:chOff x="0" y="0"/>
          <a:chExt cx="0" cy="0"/>
        </a:xfrm>
      </p:grpSpPr>
      <p:sp>
        <p:nvSpPr>
          <p:cNvPr id="2" name="Titel 1"/>
          <p:cNvSpPr>
            <a:spLocks noGrp="1"/>
          </p:cNvSpPr>
          <p:nvPr>
            <p:ph type="title"/>
          </p:nvPr>
        </p:nvSpPr>
        <p:spPr>
          <a:xfrm>
            <a:off x="323880" y="152400"/>
            <a:ext cx="8534400" cy="419080"/>
          </a:xfrm>
        </p:spPr>
        <p:txBody>
          <a:bodyPr/>
          <a:lstStyle/>
          <a:p>
            <a:r>
              <a:rPr lang="de-DE"/>
              <a:t>Titelmasterformat durch Klicken bearbeiten</a:t>
            </a:r>
            <a:endParaRPr lang="de-AT" dirty="0"/>
          </a:p>
        </p:txBody>
      </p:sp>
      <p:sp>
        <p:nvSpPr>
          <p:cNvPr id="6" name="Textplatzhalter 5"/>
          <p:cNvSpPr>
            <a:spLocks noGrp="1"/>
          </p:cNvSpPr>
          <p:nvPr>
            <p:ph type="body" sz="quarter" idx="12"/>
          </p:nvPr>
        </p:nvSpPr>
        <p:spPr>
          <a:xfrm>
            <a:off x="324000" y="571480"/>
            <a:ext cx="8534280" cy="357208"/>
          </a:xfrm>
        </p:spPr>
        <p:txBody>
          <a:bodyPr/>
          <a:lstStyle>
            <a:lvl1pPr>
              <a:buFontTx/>
              <a:buNone/>
              <a:defRPr sz="1600">
                <a:solidFill>
                  <a:schemeClr val="bg1">
                    <a:lumMod val="50000"/>
                  </a:schemeClr>
                </a:solidFill>
                <a:latin typeface="Arial" pitchFamily="34" charset="0"/>
                <a:cs typeface="Arial" pitchFamily="34" charset="0"/>
              </a:defRPr>
            </a:lvl1pPr>
          </a:lstStyle>
          <a:p>
            <a:pPr lvl="0"/>
            <a:r>
              <a:rPr lang="de-DE"/>
              <a:t>Textmasterformate durch Klicken bearbeiten</a:t>
            </a:r>
          </a:p>
        </p:txBody>
      </p:sp>
      <p:sp>
        <p:nvSpPr>
          <p:cNvPr id="10" name="Textplatzhalter 9"/>
          <p:cNvSpPr>
            <a:spLocks noGrp="1"/>
          </p:cNvSpPr>
          <p:nvPr>
            <p:ph type="body" sz="quarter" idx="13"/>
          </p:nvPr>
        </p:nvSpPr>
        <p:spPr>
          <a:xfrm>
            <a:off x="324000" y="1144800"/>
            <a:ext cx="8534280" cy="4713092"/>
          </a:xfrm>
        </p:spPr>
        <p:txBody>
          <a:bodyPr/>
          <a:lstStyle>
            <a:lvl1pPr>
              <a:buClr>
                <a:srgbClr val="FE8400"/>
              </a:buClr>
              <a:buFont typeface="Wingdings" pitchFamily="2" charset="2"/>
              <a:buChar char="§"/>
              <a:defRPr/>
            </a:lvl1pPr>
            <a:lvl2pPr>
              <a:buSzPct val="100000"/>
              <a:buFont typeface="Wingdings" pitchFamily="2" charset="2"/>
              <a:buChar char="§"/>
              <a:defRPr/>
            </a:lvl2pPr>
            <a:lvl3pPr marL="1076325" indent="-190500">
              <a:buSzPct val="100000"/>
              <a:buFont typeface="Wingdings" pitchFamily="2" charset="2"/>
              <a:buChar char="§"/>
              <a:defRPr/>
            </a:lvl3pPr>
            <a:lvl4pPr>
              <a:buFont typeface="Wingdings" pitchFamily="2" charset="2"/>
              <a:buChar char="§"/>
              <a:defRPr/>
            </a:lvl4pPr>
            <a:lvl5pPr>
              <a:buFont typeface="Wingdings" pitchFamily="2" charset="2"/>
              <a:buChar char="§"/>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5" name="Rectangle 6"/>
          <p:cNvSpPr>
            <a:spLocks noGrp="1" noChangeArrowheads="1"/>
          </p:cNvSpPr>
          <p:nvPr>
            <p:ph type="sldNum" sz="quarter" idx="14"/>
          </p:nvPr>
        </p:nvSpPr>
        <p:spPr>
          <a:ln/>
        </p:spPr>
        <p:txBody>
          <a:bodyPr/>
          <a:lstStyle>
            <a:lvl1pPr>
              <a:defRPr/>
            </a:lvl1pPr>
          </a:lstStyle>
          <a:p>
            <a:fld id="{F5ED204B-2EFF-4990-85E4-4BE1DAF5E390}" type="slidenum">
              <a:rPr lang="de-DE" altLang="de-DE"/>
              <a:pPr/>
              <a:t>‹#›</a:t>
            </a:fld>
            <a:endParaRPr lang="de-DE" altLang="de-DE"/>
          </a:p>
        </p:txBody>
      </p:sp>
      <p:sp>
        <p:nvSpPr>
          <p:cNvPr id="7" name="Rectangle 12"/>
          <p:cNvSpPr>
            <a:spLocks noGrp="1" noChangeArrowheads="1"/>
          </p:cNvSpPr>
          <p:nvPr>
            <p:ph type="ftr" sz="quarter" idx="15"/>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3377227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olie mit Bullet Aufzählung">
    <p:spTree>
      <p:nvGrpSpPr>
        <p:cNvPr id="1" name=""/>
        <p:cNvGrpSpPr/>
        <p:nvPr/>
      </p:nvGrpSpPr>
      <p:grpSpPr>
        <a:xfrm>
          <a:off x="0" y="0"/>
          <a:ext cx="0" cy="0"/>
          <a:chOff x="0" y="0"/>
          <a:chExt cx="0" cy="0"/>
        </a:xfrm>
      </p:grpSpPr>
      <p:sp>
        <p:nvSpPr>
          <p:cNvPr id="2" name="Titel 1"/>
          <p:cNvSpPr>
            <a:spLocks noGrp="1"/>
          </p:cNvSpPr>
          <p:nvPr>
            <p:ph type="title"/>
          </p:nvPr>
        </p:nvSpPr>
        <p:spPr>
          <a:xfrm>
            <a:off x="323880" y="152400"/>
            <a:ext cx="8534400" cy="776270"/>
          </a:xfrm>
        </p:spPr>
        <p:txBody>
          <a:bodyPr/>
          <a:lstStyle/>
          <a:p>
            <a:r>
              <a:rPr lang="de-DE"/>
              <a:t>Titelmasterformat durch Klicken bearbeiten</a:t>
            </a:r>
            <a:endParaRPr lang="de-AT" dirty="0"/>
          </a:p>
        </p:txBody>
      </p:sp>
      <p:sp>
        <p:nvSpPr>
          <p:cNvPr id="10" name="Textplatzhalter 9"/>
          <p:cNvSpPr>
            <a:spLocks noGrp="1"/>
          </p:cNvSpPr>
          <p:nvPr>
            <p:ph type="body" sz="quarter" idx="13"/>
          </p:nvPr>
        </p:nvSpPr>
        <p:spPr>
          <a:xfrm>
            <a:off x="324000" y="1144800"/>
            <a:ext cx="8534280" cy="4713092"/>
          </a:xfrm>
        </p:spPr>
        <p:txBody>
          <a:bodyPr/>
          <a:lstStyle>
            <a:lvl1pPr>
              <a:buFont typeface="Wingdings" pitchFamily="2" charset="2"/>
              <a:buChar char="§"/>
              <a:defRPr/>
            </a:lvl1pPr>
            <a:lvl2pPr>
              <a:buSzPct val="100000"/>
              <a:buFont typeface="Wingdings" pitchFamily="2" charset="2"/>
              <a:buChar char="§"/>
              <a:defRPr/>
            </a:lvl2pPr>
            <a:lvl3pPr marL="1076325" indent="-190500">
              <a:buSzPct val="100000"/>
              <a:buFont typeface="Wingdings" pitchFamily="2" charset="2"/>
              <a:buChar char="§"/>
              <a:defRPr/>
            </a:lvl3pPr>
            <a:lvl4pPr>
              <a:buFont typeface="Wingdings" pitchFamily="2" charset="2"/>
              <a:buChar char="§"/>
              <a:defRPr/>
            </a:lvl4pPr>
            <a:lvl5pPr>
              <a:buFont typeface="Wingdings" pitchFamily="2" charset="2"/>
              <a:buChar char="§"/>
              <a:defRPr/>
            </a:lvl5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dirty="0"/>
          </a:p>
        </p:txBody>
      </p:sp>
      <p:sp>
        <p:nvSpPr>
          <p:cNvPr id="4" name="Rectangle 6"/>
          <p:cNvSpPr>
            <a:spLocks noGrp="1" noChangeArrowheads="1"/>
          </p:cNvSpPr>
          <p:nvPr>
            <p:ph type="sldNum" sz="quarter" idx="14"/>
          </p:nvPr>
        </p:nvSpPr>
        <p:spPr>
          <a:ln/>
        </p:spPr>
        <p:txBody>
          <a:bodyPr/>
          <a:lstStyle>
            <a:lvl1pPr>
              <a:defRPr/>
            </a:lvl1pPr>
          </a:lstStyle>
          <a:p>
            <a:fld id="{7A0C64C9-AEFA-48D5-A5B9-10D185EB2601}" type="slidenum">
              <a:rPr lang="de-DE" altLang="de-DE"/>
              <a:pPr/>
              <a:t>‹#›</a:t>
            </a:fld>
            <a:endParaRPr lang="de-DE" altLang="de-DE"/>
          </a:p>
        </p:txBody>
      </p:sp>
      <p:sp>
        <p:nvSpPr>
          <p:cNvPr id="5" name="Rectangle 12"/>
          <p:cNvSpPr>
            <a:spLocks noGrp="1" noChangeArrowheads="1"/>
          </p:cNvSpPr>
          <p:nvPr>
            <p:ph type="ftr" sz="quarter" idx="15"/>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3740339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4611706A-90FF-4A75-A2ED-47C661698BF3}" type="datetimeFigureOut">
              <a:rPr lang="en-US" smtClean="0"/>
              <a:pPr/>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29609F-E600-4FB5-A732-B8DD19DDF614}"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611706A-90FF-4A75-A2ED-47C661698BF3}" type="datetimeFigureOut">
              <a:rPr lang="en-US" smtClean="0"/>
              <a:pPr/>
              <a:t>3/2/2020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E29609F-E600-4FB5-A732-B8DD19DDF6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4611706A-90FF-4A75-A2ED-47C661698BF3}" type="datetimeFigureOut">
              <a:rPr lang="en-US" smtClean="0"/>
              <a:pPr/>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29609F-E600-4FB5-A732-B8DD19DDF614}"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4611706A-90FF-4A75-A2ED-47C661698BF3}" type="datetimeFigureOut">
              <a:rPr lang="en-US" smtClean="0"/>
              <a:pPr/>
              <a:t>3/2/2020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29609F-E600-4FB5-A732-B8DD19DDF614}"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611706A-90FF-4A75-A2ED-47C661698BF3}" type="datetimeFigureOut">
              <a:rPr lang="en-US" smtClean="0"/>
              <a:pPr/>
              <a:t>3/2/2020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29609F-E600-4FB5-A732-B8DD19DDF6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11706A-90FF-4A75-A2ED-47C661698BF3}" type="datetimeFigureOut">
              <a:rPr lang="en-US" smtClean="0"/>
              <a:pPr/>
              <a:t>3/2/2020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29609F-E600-4FB5-A732-B8DD19DDF6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611706A-90FF-4A75-A2ED-47C661698BF3}" type="datetimeFigureOut">
              <a:rPr lang="en-US" smtClean="0"/>
              <a:pPr/>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29609F-E600-4FB5-A732-B8DD19DDF614}"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611706A-90FF-4A75-A2ED-47C661698BF3}" type="datetimeFigureOut">
              <a:rPr lang="en-US" smtClean="0"/>
              <a:pPr/>
              <a:t>3/2/2020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E29609F-E600-4FB5-A732-B8DD19DDF61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611706A-90FF-4A75-A2ED-47C661698BF3}" type="datetimeFigureOut">
              <a:rPr lang="en-US" smtClean="0"/>
              <a:pPr/>
              <a:t>3/2/2020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E29609F-E600-4FB5-A732-B8DD19DDF6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657600"/>
            <a:ext cx="6400800" cy="1600200"/>
          </a:xfrm>
        </p:spPr>
        <p:txBody>
          <a:bodyPr>
            <a:normAutofit/>
          </a:bodyPr>
          <a:lstStyle/>
          <a:p>
            <a:pPr algn="l"/>
            <a:r>
              <a:rPr lang="en-US" dirty="0">
                <a:latin typeface="Calibri" pitchFamily="34" charset="0"/>
              </a:rPr>
              <a:t>UML </a:t>
            </a:r>
            <a:r>
              <a:rPr lang="ro-RO" dirty="0">
                <a:latin typeface="Calibri" pitchFamily="34" charset="0"/>
              </a:rPr>
              <a:t>U</a:t>
            </a:r>
            <a:r>
              <a:rPr lang="en-US" dirty="0">
                <a:latin typeface="Calibri" pitchFamily="34" charset="0"/>
              </a:rPr>
              <a:t>se case diagram (</a:t>
            </a:r>
            <a:r>
              <a:rPr lang="en-US" dirty="0" err="1">
                <a:latin typeface="Calibri" pitchFamily="34" charset="0"/>
              </a:rPr>
              <a:t>cont</a:t>
            </a:r>
            <a:r>
              <a:rPr lang="en-US" dirty="0">
                <a:latin typeface="Calibri" pitchFamily="34" charset="0"/>
              </a:rPr>
              <a:t>)</a:t>
            </a:r>
          </a:p>
          <a:p>
            <a:pPr algn="l">
              <a:buFont typeface="Arial" pitchFamily="34" charset="0"/>
              <a:buChar char="•"/>
            </a:pPr>
            <a:endParaRPr lang="en-US" dirty="0">
              <a:latin typeface="Calibri" pitchFamily="34" charset="0"/>
            </a:endParaRPr>
          </a:p>
        </p:txBody>
      </p:sp>
      <p:sp>
        <p:nvSpPr>
          <p:cNvPr id="2" name="Title 1"/>
          <p:cNvSpPr>
            <a:spLocks noGrp="1"/>
          </p:cNvSpPr>
          <p:nvPr>
            <p:ph type="ctrTitle"/>
          </p:nvPr>
        </p:nvSpPr>
        <p:spPr>
          <a:xfrm>
            <a:off x="0" y="1505930"/>
            <a:ext cx="8839200" cy="1470025"/>
          </a:xfrm>
        </p:spPr>
        <p:txBody>
          <a:bodyPr>
            <a:normAutofit/>
          </a:bodyPr>
          <a:lstStyle/>
          <a:p>
            <a:r>
              <a:rPr lang="ro-RO" dirty="0">
                <a:latin typeface="Calibri" pitchFamily="34" charset="0"/>
              </a:rPr>
              <a:t>Seminar </a:t>
            </a:r>
            <a:r>
              <a:rPr lang="en-US" dirty="0">
                <a:latin typeface="Calibri" pitchFamily="34" charset="0"/>
              </a:rPr>
              <a:t>3</a:t>
            </a:r>
            <a:br>
              <a:rPr dirty="0">
                <a:latin typeface="Calibri" pitchFamily="34" charset="0"/>
              </a:rPr>
            </a:br>
            <a:r>
              <a:rPr lang="en-US" sz="2400" dirty="0"/>
              <a:t> Design of Informatics Systems</a:t>
            </a:r>
            <a:endParaRPr lang="en-US" sz="2200" dirty="0">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rmAutofit fontScale="90000"/>
          </a:bodyPr>
          <a:lstStyle/>
          <a:p>
            <a:pPr eaLnBrk="1" hangingPunct="1"/>
            <a:r>
              <a:rPr lang="de-AT" altLang="de-DE" dirty="0"/>
              <a:t>Best Practices</a:t>
            </a:r>
            <a:endParaRPr lang="en-US" altLang="de-DE" dirty="0"/>
          </a:p>
        </p:txBody>
      </p:sp>
      <p:sp>
        <p:nvSpPr>
          <p:cNvPr id="84993" name="Rectangle 3"/>
          <p:cNvSpPr>
            <a:spLocks noGrp="1" noChangeArrowheads="1"/>
          </p:cNvSpPr>
          <p:nvPr>
            <p:ph type="body" sz="quarter" idx="12"/>
          </p:nvPr>
        </p:nvSpPr>
        <p:spPr/>
        <p:txBody>
          <a:bodyPr/>
          <a:lstStyle/>
          <a:p>
            <a:pPr eaLnBrk="1" hangingPunct="1"/>
            <a:r>
              <a:rPr lang="en-US" altLang="de-DE" dirty="0"/>
              <a:t>Typical Errors To Avoid (5/5)</a:t>
            </a:r>
          </a:p>
        </p:txBody>
      </p:sp>
      <p:sp>
        <p:nvSpPr>
          <p:cNvPr id="5" name="Foliennummernplatzhalter 4"/>
          <p:cNvSpPr>
            <a:spLocks noGrp="1"/>
          </p:cNvSpPr>
          <p:nvPr>
            <p:ph type="sldNum" sz="quarter" idx="14"/>
          </p:nvPr>
        </p:nvSpPr>
        <p:spPr/>
        <p:txBody>
          <a:bodyPr/>
          <a:lstStyle/>
          <a:p>
            <a:pPr>
              <a:defRPr/>
            </a:pPr>
            <a:r>
              <a:rPr lang="de-DE" dirty="0">
                <a:latin typeface="+mn-lt"/>
                <a:ea typeface="+mn-ea"/>
              </a:rPr>
              <a:t>25</a:t>
            </a:r>
          </a:p>
        </p:txBody>
      </p:sp>
      <p:sp>
        <p:nvSpPr>
          <p:cNvPr id="10" name="Textplatzhalter 2"/>
          <p:cNvSpPr>
            <a:spLocks noGrp="1"/>
          </p:cNvSpPr>
          <p:nvPr>
            <p:ph type="body" sz="quarter" idx="13"/>
          </p:nvPr>
        </p:nvSpPr>
        <p:spPr>
          <a:xfrm>
            <a:off x="323850" y="1144588"/>
            <a:ext cx="8534400" cy="4713287"/>
          </a:xfrm>
        </p:spPr>
        <p:txBody>
          <a:bodyPr/>
          <a:lstStyle/>
          <a:p>
            <a:pPr marL="0" indent="0">
              <a:buNone/>
            </a:pPr>
            <a:endParaRPr lang="en-US" altLang="de-DE" dirty="0"/>
          </a:p>
          <a:p>
            <a:r>
              <a:rPr lang="en-US" altLang="de-DE" dirty="0"/>
              <a:t>The various steps are part of the use cases, not separate use cases themselves! -&gt; NO functional decomposition</a:t>
            </a:r>
          </a:p>
        </p:txBody>
      </p:sp>
      <p:pic>
        <p:nvPicPr>
          <p:cNvPr id="13" name="Grafik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57325" y="2478974"/>
            <a:ext cx="6229350" cy="287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 name="Gerade Verbindung 14"/>
          <p:cNvCxnSpPr/>
          <p:nvPr/>
        </p:nvCxnSpPr>
        <p:spPr bwMode="auto">
          <a:xfrm>
            <a:off x="1457325" y="2383761"/>
            <a:ext cx="3334215" cy="2971763"/>
          </a:xfrm>
          <a:prstGeom prst="line">
            <a:avLst/>
          </a:prstGeom>
          <a:solidFill>
            <a:schemeClr val="accent1"/>
          </a:solidFill>
          <a:ln w="254000" cap="flat" cmpd="sng" algn="ctr">
            <a:solidFill>
              <a:srgbClr val="FF3300">
                <a:alpha val="42000"/>
              </a:srgbClr>
            </a:solidFill>
            <a:prstDash val="solid"/>
            <a:round/>
            <a:headEnd type="none" w="med" len="med"/>
            <a:tailEnd type="none" w="med" len="med"/>
          </a:ln>
          <a:effectLst/>
        </p:spPr>
      </p:cxnSp>
      <p:sp>
        <p:nvSpPr>
          <p:cNvPr id="17" name="Textfeld 16"/>
          <p:cNvSpPr txBox="1"/>
          <p:nvPr/>
        </p:nvSpPr>
        <p:spPr>
          <a:xfrm>
            <a:off x="7241680" y="4034259"/>
            <a:ext cx="889987" cy="1169551"/>
          </a:xfrm>
          <a:prstGeom prst="rect">
            <a:avLst/>
          </a:prstGeom>
          <a:noFill/>
        </p:spPr>
        <p:txBody>
          <a:bodyPr wrap="none" rtlCol="0">
            <a:spAutoFit/>
          </a:bodyPr>
          <a:lstStyle/>
          <a:p>
            <a:r>
              <a:rPr lang="en-US" sz="7000" b="1" dirty="0">
                <a:solidFill>
                  <a:srgbClr val="00B050"/>
                </a:solidFill>
                <a:sym typeface="Wingdings"/>
              </a:rPr>
              <a:t></a:t>
            </a:r>
            <a:endParaRPr lang="en-US" sz="7000" b="1" dirty="0">
              <a:solidFill>
                <a:srgbClr val="00B050"/>
              </a:solidFill>
            </a:endParaRPr>
          </a:p>
        </p:txBody>
      </p:sp>
    </p:spTree>
    <p:extLst>
      <p:ext uri="{BB962C8B-B14F-4D97-AF65-F5344CB8AC3E}">
        <p14:creationId xmlns:p14="http://schemas.microsoft.com/office/powerpoint/2010/main" val="730128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latin typeface="Calibri" pitchFamily="34" charset="0"/>
              </a:rPr>
              <a:t>Textual description of a </a:t>
            </a:r>
            <a:r>
              <a:rPr lang="ro-RO" sz="3200" dirty="0">
                <a:latin typeface="Calibri" pitchFamily="34" charset="0"/>
              </a:rPr>
              <a:t>UC</a:t>
            </a:r>
            <a:endParaRPr lang="en-US" sz="3200" dirty="0">
              <a:latin typeface="Calibri" pitchFamily="34" charset="0"/>
            </a:endParaRPr>
          </a:p>
        </p:txBody>
      </p:sp>
      <p:graphicFrame>
        <p:nvGraphicFramePr>
          <p:cNvPr id="7" name="Content Placeholder 6"/>
          <p:cNvGraphicFramePr>
            <a:graphicFrameLocks noGrp="1"/>
          </p:cNvGraphicFramePr>
          <p:nvPr>
            <p:ph sz="quarter" idx="1"/>
          </p:nvPr>
        </p:nvGraphicFramePr>
        <p:xfrm>
          <a:off x="1600200" y="1631565"/>
          <a:ext cx="5541010" cy="4389120"/>
        </p:xfrm>
        <a:graphic>
          <a:graphicData uri="http://schemas.openxmlformats.org/drawingml/2006/table">
            <a:tbl>
              <a:tblPr>
                <a:tableStyleId>{5DA37D80-6434-44D0-A028-1B22A696006F}</a:tableStyleId>
              </a:tblPr>
              <a:tblGrid>
                <a:gridCol w="1447800">
                  <a:extLst>
                    <a:ext uri="{9D8B030D-6E8A-4147-A177-3AD203B41FA5}">
                      <a16:colId xmlns:a16="http://schemas.microsoft.com/office/drawing/2014/main" val="20000"/>
                    </a:ext>
                  </a:extLst>
                </a:gridCol>
                <a:gridCol w="4093210">
                  <a:extLst>
                    <a:ext uri="{9D8B030D-6E8A-4147-A177-3AD203B41FA5}">
                      <a16:colId xmlns:a16="http://schemas.microsoft.com/office/drawing/2014/main" val="20001"/>
                    </a:ext>
                  </a:extLst>
                </a:gridCol>
              </a:tblGrid>
              <a:tr h="0">
                <a:tc>
                  <a:txBody>
                    <a:bodyPr/>
                    <a:lstStyle/>
                    <a:p>
                      <a:pPr algn="ctr">
                        <a:spcAft>
                          <a:spcPts val="0"/>
                        </a:spcAft>
                      </a:pPr>
                      <a:r>
                        <a:rPr lang="ro-RO" sz="1200" dirty="0">
                          <a:latin typeface="Calibri" pitchFamily="34" charset="0"/>
                        </a:rPr>
                        <a:t>Element of the use case</a:t>
                      </a:r>
                      <a:endParaRPr lang="en-US" sz="1200" dirty="0">
                        <a:latin typeface="Calibri" pitchFamily="34" charset="0"/>
                        <a:ea typeface="Times New Roman"/>
                      </a:endParaRPr>
                    </a:p>
                  </a:txBody>
                  <a:tcPr marL="68580" marR="68580" marT="0" marB="0"/>
                </a:tc>
                <a:tc>
                  <a:txBody>
                    <a:bodyPr/>
                    <a:lstStyle/>
                    <a:p>
                      <a:pPr algn="ctr">
                        <a:spcAft>
                          <a:spcPts val="0"/>
                        </a:spcAft>
                      </a:pPr>
                      <a:r>
                        <a:rPr lang="ro-RO" sz="1200" dirty="0">
                          <a:latin typeface="Calibri" pitchFamily="34" charset="0"/>
                        </a:rPr>
                        <a:t>Description</a:t>
                      </a:r>
                      <a:endParaRPr lang="en-US" sz="1200" dirty="0">
                        <a:latin typeface="Calibri" pitchFamily="34" charset="0"/>
                        <a:ea typeface="Times New Roman"/>
                      </a:endParaRPr>
                    </a:p>
                  </a:txBody>
                  <a:tcPr marL="68580" marR="68580" marT="0" marB="0"/>
                </a:tc>
                <a:extLst>
                  <a:ext uri="{0D108BD9-81ED-4DB2-BD59-A6C34878D82A}">
                    <a16:rowId xmlns:a16="http://schemas.microsoft.com/office/drawing/2014/main" val="10000"/>
                  </a:ext>
                </a:extLst>
              </a:tr>
              <a:tr h="0">
                <a:tc>
                  <a:txBody>
                    <a:bodyPr/>
                    <a:lstStyle/>
                    <a:p>
                      <a:pPr>
                        <a:spcAft>
                          <a:spcPts val="0"/>
                        </a:spcAft>
                      </a:pPr>
                      <a:r>
                        <a:rPr lang="ro-RO" sz="1200" dirty="0">
                          <a:latin typeface="Calibri" pitchFamily="34" charset="0"/>
                        </a:rPr>
                        <a:t>Code</a:t>
                      </a:r>
                      <a:endParaRPr lang="en-US" sz="1200" dirty="0">
                        <a:latin typeface="Calibri" pitchFamily="34" charset="0"/>
                        <a:ea typeface="Times New Roman"/>
                      </a:endParaRPr>
                    </a:p>
                  </a:txBody>
                  <a:tcPr marL="68580" marR="68580" marT="0" marB="0"/>
                </a:tc>
                <a:tc>
                  <a:txBody>
                    <a:bodyPr/>
                    <a:lstStyle/>
                    <a:p>
                      <a:pPr>
                        <a:spcAft>
                          <a:spcPts val="0"/>
                        </a:spcAft>
                      </a:pPr>
                      <a:r>
                        <a:rPr lang="ro-RO" sz="1200" dirty="0">
                          <a:latin typeface="Calibri" pitchFamily="34" charset="0"/>
                        </a:rPr>
                        <a:t>Unique identifier</a:t>
                      </a:r>
                      <a:r>
                        <a:rPr lang="ro-RO" sz="1200" baseline="0" dirty="0">
                          <a:latin typeface="Calibri" pitchFamily="34" charset="0"/>
                        </a:rPr>
                        <a:t> associated to the use case </a:t>
                      </a:r>
                      <a:endParaRPr lang="en-US" sz="1200" dirty="0">
                        <a:latin typeface="Calibri" pitchFamily="34" charset="0"/>
                        <a:ea typeface="Times New Roman"/>
                      </a:endParaRPr>
                    </a:p>
                  </a:txBody>
                  <a:tcPr marL="68580" marR="68580" marT="0" marB="0"/>
                </a:tc>
                <a:extLst>
                  <a:ext uri="{0D108BD9-81ED-4DB2-BD59-A6C34878D82A}">
                    <a16:rowId xmlns:a16="http://schemas.microsoft.com/office/drawing/2014/main" val="10001"/>
                  </a:ext>
                </a:extLst>
              </a:tr>
              <a:tr h="0">
                <a:tc>
                  <a:txBody>
                    <a:bodyPr/>
                    <a:lstStyle/>
                    <a:p>
                      <a:pPr>
                        <a:spcAft>
                          <a:spcPts val="0"/>
                        </a:spcAft>
                      </a:pPr>
                      <a:r>
                        <a:rPr lang="ro-RO" sz="1200" dirty="0">
                          <a:latin typeface="Calibri" pitchFamily="34" charset="0"/>
                        </a:rPr>
                        <a:t>State</a:t>
                      </a:r>
                      <a:endParaRPr lang="en-US" sz="1200" dirty="0">
                        <a:latin typeface="Calibri" pitchFamily="34" charset="0"/>
                        <a:ea typeface="Times New Roman"/>
                      </a:endParaRPr>
                    </a:p>
                  </a:txBody>
                  <a:tcPr marL="68580" marR="68580" marT="0" marB="0"/>
                </a:tc>
                <a:tc>
                  <a:txBody>
                    <a:bodyPr/>
                    <a:lstStyle/>
                    <a:p>
                      <a:pPr>
                        <a:spcAft>
                          <a:spcPts val="0"/>
                        </a:spcAft>
                      </a:pPr>
                      <a:r>
                        <a:rPr lang="en-US" sz="1200" dirty="0">
                          <a:latin typeface="Calibri" pitchFamily="34" charset="0"/>
                        </a:rPr>
                        <a:t>The stage of completion </a:t>
                      </a:r>
                      <a:r>
                        <a:rPr lang="ro-RO" sz="1200" dirty="0">
                          <a:latin typeface="Calibri" pitchFamily="34" charset="0"/>
                        </a:rPr>
                        <a:t>it </a:t>
                      </a:r>
                      <a:r>
                        <a:rPr lang="en-US" sz="1200" dirty="0">
                          <a:latin typeface="Calibri" pitchFamily="34" charset="0"/>
                        </a:rPr>
                        <a:t>is</a:t>
                      </a:r>
                      <a:r>
                        <a:rPr lang="ro-RO" sz="1200" dirty="0">
                          <a:latin typeface="Calibri" pitchFamily="34" charset="0"/>
                        </a:rPr>
                        <a:t> in</a:t>
                      </a:r>
                      <a:r>
                        <a:rPr lang="en-US" sz="1200" dirty="0">
                          <a:latin typeface="Calibri" pitchFamily="34" charset="0"/>
                        </a:rPr>
                        <a:t>, for example, outline, completed or approved</a:t>
                      </a:r>
                      <a:endParaRPr lang="en-US" sz="1200" dirty="0">
                        <a:latin typeface="Calibri" pitchFamily="34" charset="0"/>
                        <a:ea typeface="Times New Roman"/>
                      </a:endParaRPr>
                    </a:p>
                  </a:txBody>
                  <a:tcPr marL="68580" marR="68580" marT="0" marB="0"/>
                </a:tc>
                <a:extLst>
                  <a:ext uri="{0D108BD9-81ED-4DB2-BD59-A6C34878D82A}">
                    <a16:rowId xmlns:a16="http://schemas.microsoft.com/office/drawing/2014/main" val="10002"/>
                  </a:ext>
                </a:extLst>
              </a:tr>
              <a:tr h="349635">
                <a:tc>
                  <a:txBody>
                    <a:bodyPr/>
                    <a:lstStyle/>
                    <a:p>
                      <a:pPr>
                        <a:spcAft>
                          <a:spcPts val="0"/>
                        </a:spcAft>
                      </a:pPr>
                      <a:r>
                        <a:rPr lang="ro-RO" sz="1200" dirty="0">
                          <a:latin typeface="Calibri" pitchFamily="34" charset="0"/>
                        </a:rPr>
                        <a:t>Purpose</a:t>
                      </a:r>
                      <a:endParaRPr lang="en-US" sz="1200" dirty="0">
                        <a:latin typeface="Calibri" pitchFamily="34" charset="0"/>
                        <a:ea typeface="Times New Roman"/>
                      </a:endParaRPr>
                    </a:p>
                  </a:txBody>
                  <a:tcPr marL="68580" marR="68580" marT="0" marB="0"/>
                </a:tc>
                <a:tc>
                  <a:txBody>
                    <a:bodyPr/>
                    <a:lstStyle/>
                    <a:p>
                      <a:pPr>
                        <a:spcAft>
                          <a:spcPts val="0"/>
                        </a:spcAft>
                      </a:pPr>
                      <a:r>
                        <a:rPr lang="en-US" sz="1200" dirty="0">
                          <a:latin typeface="Calibri" pitchFamily="34" charset="0"/>
                        </a:rPr>
                        <a:t>The system (</a:t>
                      </a:r>
                      <a:r>
                        <a:rPr lang="ro-RO" sz="1200" dirty="0">
                          <a:latin typeface="Calibri" pitchFamily="34" charset="0"/>
                        </a:rPr>
                        <a:t>or part </a:t>
                      </a:r>
                      <a:r>
                        <a:rPr lang="en-US" sz="1200" dirty="0">
                          <a:latin typeface="Calibri" pitchFamily="34" charset="0"/>
                        </a:rPr>
                        <a:t>of the system) or application to which it belongs</a:t>
                      </a:r>
                      <a:endParaRPr lang="en-US" sz="1200" dirty="0">
                        <a:latin typeface="Calibri" pitchFamily="34" charset="0"/>
                        <a:ea typeface="Times New Roman"/>
                      </a:endParaRPr>
                    </a:p>
                  </a:txBody>
                  <a:tcPr marL="68580" marR="68580" marT="0" marB="0"/>
                </a:tc>
                <a:extLst>
                  <a:ext uri="{0D108BD9-81ED-4DB2-BD59-A6C34878D82A}">
                    <a16:rowId xmlns:a16="http://schemas.microsoft.com/office/drawing/2014/main" val="10003"/>
                  </a:ext>
                </a:extLst>
              </a:tr>
              <a:tr h="0">
                <a:tc>
                  <a:txBody>
                    <a:bodyPr/>
                    <a:lstStyle/>
                    <a:p>
                      <a:pPr>
                        <a:spcAft>
                          <a:spcPts val="0"/>
                        </a:spcAft>
                      </a:pPr>
                      <a:r>
                        <a:rPr lang="ro-RO" sz="1200" dirty="0">
                          <a:latin typeface="Calibri" pitchFamily="34" charset="0"/>
                        </a:rPr>
                        <a:t>Name</a:t>
                      </a:r>
                      <a:endParaRPr lang="en-US" sz="1200" dirty="0">
                        <a:latin typeface="Calibri" pitchFamily="34" charset="0"/>
                        <a:ea typeface="Times New Roman"/>
                      </a:endParaRPr>
                    </a:p>
                  </a:txBody>
                  <a:tcPr marL="68580" marR="68580" marT="0" marB="0"/>
                </a:tc>
                <a:tc>
                  <a:txBody>
                    <a:bodyPr/>
                    <a:lstStyle/>
                    <a:p>
                      <a:pPr>
                        <a:spcAft>
                          <a:spcPts val="0"/>
                        </a:spcAft>
                      </a:pPr>
                      <a:r>
                        <a:rPr lang="ro-RO" sz="1200" dirty="0">
                          <a:latin typeface="Calibri" pitchFamily="34" charset="0"/>
                        </a:rPr>
                        <a:t>Name of the use case,as short and representative  as possible</a:t>
                      </a:r>
                      <a:endParaRPr lang="en-US" sz="1200" dirty="0">
                        <a:latin typeface="Calibri" pitchFamily="34" charset="0"/>
                        <a:ea typeface="Times New Roman"/>
                      </a:endParaRPr>
                    </a:p>
                  </a:txBody>
                  <a:tcPr marL="68580" marR="68580" marT="0" marB="0"/>
                </a:tc>
                <a:extLst>
                  <a:ext uri="{0D108BD9-81ED-4DB2-BD59-A6C34878D82A}">
                    <a16:rowId xmlns:a16="http://schemas.microsoft.com/office/drawing/2014/main" val="10004"/>
                  </a:ext>
                </a:extLst>
              </a:tr>
              <a:tr h="0">
                <a:tc>
                  <a:txBody>
                    <a:bodyPr/>
                    <a:lstStyle/>
                    <a:p>
                      <a:pPr>
                        <a:spcAft>
                          <a:spcPts val="0"/>
                        </a:spcAft>
                      </a:pPr>
                      <a:r>
                        <a:rPr lang="ro-RO" sz="1200" dirty="0">
                          <a:latin typeface="Calibri" pitchFamily="34" charset="0"/>
                          <a:ea typeface="+mn-ea"/>
                        </a:rPr>
                        <a:t>Main</a:t>
                      </a:r>
                      <a:r>
                        <a:rPr lang="ro-RO" sz="1200" baseline="0" dirty="0">
                          <a:latin typeface="Calibri" pitchFamily="34" charset="0"/>
                          <a:ea typeface="+mn-ea"/>
                        </a:rPr>
                        <a:t> actor</a:t>
                      </a:r>
                      <a:endParaRPr lang="en-US" sz="1200" dirty="0">
                        <a:latin typeface="Calibri" pitchFamily="34" charset="0"/>
                        <a:ea typeface="Times New Roman"/>
                      </a:endParaRPr>
                    </a:p>
                  </a:txBody>
                  <a:tcPr marL="68580" marR="68580" marT="0" marB="0"/>
                </a:tc>
                <a:tc>
                  <a:txBody>
                    <a:bodyPr/>
                    <a:lstStyle/>
                    <a:p>
                      <a:pPr>
                        <a:spcAft>
                          <a:spcPts val="0"/>
                        </a:spcAft>
                      </a:pPr>
                      <a:r>
                        <a:rPr lang="en-US" sz="1200" dirty="0">
                          <a:latin typeface="Calibri" pitchFamily="34" charset="0"/>
                        </a:rPr>
                        <a:t>The beneficiary </a:t>
                      </a:r>
                      <a:r>
                        <a:rPr lang="ro-RO" sz="1200" dirty="0">
                          <a:latin typeface="Calibri" pitchFamily="34" charset="0"/>
                        </a:rPr>
                        <a:t>who </a:t>
                      </a:r>
                      <a:r>
                        <a:rPr lang="en-US" sz="1200" dirty="0">
                          <a:latin typeface="Calibri" pitchFamily="34" charset="0"/>
                        </a:rPr>
                        <a:t>initiates the use case and </a:t>
                      </a:r>
                      <a:r>
                        <a:rPr lang="en-US" sz="1200" dirty="0" err="1">
                          <a:latin typeface="Calibri" pitchFamily="34" charset="0"/>
                        </a:rPr>
                        <a:t>pursu</a:t>
                      </a:r>
                      <a:r>
                        <a:rPr lang="ro-RO" sz="1200" dirty="0">
                          <a:latin typeface="Calibri" pitchFamily="34" charset="0"/>
                        </a:rPr>
                        <a:t>es</a:t>
                      </a:r>
                      <a:r>
                        <a:rPr lang="en-US" sz="1200" dirty="0">
                          <a:latin typeface="Calibri" pitchFamily="34" charset="0"/>
                        </a:rPr>
                        <a:t> a particular purpose</a:t>
                      </a:r>
                      <a:endParaRPr lang="en-US" sz="1200" dirty="0">
                        <a:latin typeface="Calibri" pitchFamily="34" charset="0"/>
                        <a:ea typeface="Times New Roman"/>
                      </a:endParaRPr>
                    </a:p>
                  </a:txBody>
                  <a:tcPr marL="68580" marR="68580" marT="0" marB="0"/>
                </a:tc>
                <a:extLst>
                  <a:ext uri="{0D108BD9-81ED-4DB2-BD59-A6C34878D82A}">
                    <a16:rowId xmlns:a16="http://schemas.microsoft.com/office/drawing/2014/main" val="10005"/>
                  </a:ext>
                </a:extLst>
              </a:tr>
              <a:tr h="0">
                <a:tc>
                  <a:txBody>
                    <a:bodyPr/>
                    <a:lstStyle/>
                    <a:p>
                      <a:pPr>
                        <a:spcAft>
                          <a:spcPts val="0"/>
                        </a:spcAft>
                      </a:pPr>
                      <a:r>
                        <a:rPr lang="ro-RO" sz="1200" dirty="0">
                          <a:latin typeface="Calibri" pitchFamily="34" charset="0"/>
                          <a:ea typeface="Times New Roman"/>
                        </a:rPr>
                        <a:t>Description</a:t>
                      </a:r>
                      <a:endParaRPr lang="en-US" sz="1200" dirty="0">
                        <a:latin typeface="Calibri" pitchFamily="34" charset="0"/>
                        <a:ea typeface="Times New Roman"/>
                      </a:endParaRPr>
                    </a:p>
                  </a:txBody>
                  <a:tcPr marL="68580" marR="68580" marT="0" marB="0"/>
                </a:tc>
                <a:tc>
                  <a:txBody>
                    <a:bodyPr/>
                    <a:lstStyle/>
                    <a:p>
                      <a:pPr>
                        <a:spcAft>
                          <a:spcPts val="0"/>
                        </a:spcAft>
                      </a:pPr>
                      <a:r>
                        <a:rPr lang="en-US" sz="1200" dirty="0">
                          <a:latin typeface="Calibri" pitchFamily="34" charset="0"/>
                        </a:rPr>
                        <a:t>Short presentation</a:t>
                      </a:r>
                      <a:r>
                        <a:rPr lang="ro-RO" sz="1200" dirty="0">
                          <a:latin typeface="Calibri" pitchFamily="34" charset="0"/>
                        </a:rPr>
                        <a:t>,</a:t>
                      </a:r>
                      <a:r>
                        <a:rPr lang="en-US" sz="1200" dirty="0">
                          <a:latin typeface="Calibri" pitchFamily="34" charset="0"/>
                        </a:rPr>
                        <a:t> in free text</a:t>
                      </a:r>
                      <a:r>
                        <a:rPr lang="ro-RO" sz="1200" dirty="0">
                          <a:latin typeface="Calibri" pitchFamily="34" charset="0"/>
                        </a:rPr>
                        <a:t>,</a:t>
                      </a:r>
                      <a:r>
                        <a:rPr lang="en-US" sz="1200" dirty="0">
                          <a:latin typeface="Calibri" pitchFamily="34" charset="0"/>
                        </a:rPr>
                        <a:t> of the use case</a:t>
                      </a:r>
                      <a:endParaRPr lang="en-US" sz="1200" dirty="0">
                        <a:latin typeface="Calibri" pitchFamily="34" charset="0"/>
                        <a:ea typeface="Times New Roman"/>
                      </a:endParaRPr>
                    </a:p>
                  </a:txBody>
                  <a:tcPr marL="68580" marR="68580" marT="0" marB="0"/>
                </a:tc>
                <a:extLst>
                  <a:ext uri="{0D108BD9-81ED-4DB2-BD59-A6C34878D82A}">
                    <a16:rowId xmlns:a16="http://schemas.microsoft.com/office/drawing/2014/main" val="10006"/>
                  </a:ext>
                </a:extLst>
              </a:tr>
              <a:tr h="0">
                <a:tc>
                  <a:txBody>
                    <a:bodyPr/>
                    <a:lstStyle/>
                    <a:p>
                      <a:pPr>
                        <a:spcAft>
                          <a:spcPts val="0"/>
                        </a:spcAft>
                      </a:pPr>
                      <a:r>
                        <a:rPr lang="ro-RO" sz="1200" dirty="0">
                          <a:latin typeface="Calibri" pitchFamily="34" charset="0"/>
                        </a:rPr>
                        <a:t>Preconditions</a:t>
                      </a:r>
                      <a:endParaRPr lang="en-US" sz="1200" dirty="0">
                        <a:latin typeface="Calibri" pitchFamily="34" charset="0"/>
                        <a:ea typeface="Times New Roman"/>
                      </a:endParaRPr>
                    </a:p>
                  </a:txBody>
                  <a:tcPr marL="68580" marR="68580" marT="0" marB="0"/>
                </a:tc>
                <a:tc>
                  <a:txBody>
                    <a:bodyPr/>
                    <a:lstStyle/>
                    <a:p>
                      <a:pPr>
                        <a:spcAft>
                          <a:spcPts val="0"/>
                        </a:spcAft>
                      </a:pPr>
                      <a:r>
                        <a:rPr lang="en-US" sz="1200" dirty="0">
                          <a:latin typeface="Calibri" pitchFamily="34" charset="0"/>
                        </a:rPr>
                        <a:t>What conditions must be satisfied </a:t>
                      </a:r>
                      <a:r>
                        <a:rPr lang="ro-RO" sz="1200" dirty="0">
                          <a:latin typeface="Calibri" pitchFamily="34" charset="0"/>
                        </a:rPr>
                        <a:t>for</a:t>
                      </a:r>
                      <a:r>
                        <a:rPr lang="en-US" sz="1200" dirty="0">
                          <a:latin typeface="Calibri" pitchFamily="34" charset="0"/>
                        </a:rPr>
                        <a:t> the script can begin</a:t>
                      </a:r>
                      <a:endParaRPr lang="en-US" sz="1200" dirty="0">
                        <a:latin typeface="Calibri" pitchFamily="34" charset="0"/>
                        <a:ea typeface="Times New Roman"/>
                      </a:endParaRPr>
                    </a:p>
                  </a:txBody>
                  <a:tcPr marL="68580" marR="68580" marT="0" marB="0"/>
                </a:tc>
                <a:extLst>
                  <a:ext uri="{0D108BD9-81ED-4DB2-BD59-A6C34878D82A}">
                    <a16:rowId xmlns:a16="http://schemas.microsoft.com/office/drawing/2014/main" val="10007"/>
                  </a:ext>
                </a:extLst>
              </a:tr>
              <a:tr h="0">
                <a:tc>
                  <a:txBody>
                    <a:bodyPr/>
                    <a:lstStyle/>
                    <a:p>
                      <a:pPr>
                        <a:spcAft>
                          <a:spcPts val="0"/>
                        </a:spcAft>
                      </a:pPr>
                      <a:r>
                        <a:rPr lang="ro-RO" sz="1200" dirty="0">
                          <a:latin typeface="Calibri" pitchFamily="34" charset="0"/>
                        </a:rPr>
                        <a:t>Postconditions</a:t>
                      </a:r>
                      <a:endParaRPr lang="en-US" sz="1200" dirty="0">
                        <a:latin typeface="Calibri" pitchFamily="34" charset="0"/>
                        <a:ea typeface="Times New Roman"/>
                      </a:endParaRPr>
                    </a:p>
                  </a:txBody>
                  <a:tcPr marL="68580" marR="68580" marT="0" marB="0"/>
                </a:tc>
                <a:tc>
                  <a:txBody>
                    <a:bodyPr/>
                    <a:lstStyle/>
                    <a:p>
                      <a:pPr>
                        <a:spcAft>
                          <a:spcPts val="0"/>
                        </a:spcAft>
                      </a:pPr>
                      <a:r>
                        <a:rPr lang="en-US" sz="1200" dirty="0">
                          <a:latin typeface="Calibri" pitchFamily="34" charset="0"/>
                        </a:rPr>
                        <a:t>What conditions must be met to ensure a successful </a:t>
                      </a:r>
                      <a:r>
                        <a:rPr lang="ro-RO" sz="1200" dirty="0">
                          <a:latin typeface="Calibri" pitchFamily="34" charset="0"/>
                        </a:rPr>
                        <a:t>end of the </a:t>
                      </a:r>
                      <a:r>
                        <a:rPr lang="en-US" sz="1200" dirty="0">
                          <a:latin typeface="Calibri" pitchFamily="34" charset="0"/>
                        </a:rPr>
                        <a:t>scenario</a:t>
                      </a:r>
                      <a:endParaRPr lang="en-US" sz="1200" dirty="0">
                        <a:latin typeface="Calibri" pitchFamily="34" charset="0"/>
                        <a:ea typeface="Times New Roman"/>
                      </a:endParaRPr>
                    </a:p>
                  </a:txBody>
                  <a:tcPr marL="68580" marR="68580" marT="0" marB="0"/>
                </a:tc>
                <a:extLst>
                  <a:ext uri="{0D108BD9-81ED-4DB2-BD59-A6C34878D82A}">
                    <a16:rowId xmlns:a16="http://schemas.microsoft.com/office/drawing/2014/main" val="10008"/>
                  </a:ext>
                </a:extLst>
              </a:tr>
              <a:tr h="0">
                <a:tc>
                  <a:txBody>
                    <a:bodyPr/>
                    <a:lstStyle/>
                    <a:p>
                      <a:pPr>
                        <a:spcAft>
                          <a:spcPts val="0"/>
                        </a:spcAft>
                      </a:pPr>
                      <a:r>
                        <a:rPr lang="ro-RO" sz="1200" dirty="0">
                          <a:latin typeface="Calibri" pitchFamily="34" charset="0"/>
                          <a:ea typeface="+mn-ea"/>
                        </a:rPr>
                        <a:t>Trigger</a:t>
                      </a:r>
                      <a:endParaRPr lang="en-US" sz="1200" dirty="0">
                        <a:latin typeface="Calibri" pitchFamily="34" charset="0"/>
                        <a:ea typeface="Times New Roman"/>
                      </a:endParaRPr>
                    </a:p>
                  </a:txBody>
                  <a:tcPr marL="68580" marR="68580" marT="0" marB="0"/>
                </a:tc>
                <a:tc>
                  <a:txBody>
                    <a:bodyPr/>
                    <a:lstStyle/>
                    <a:p>
                      <a:pPr>
                        <a:spcAft>
                          <a:spcPts val="0"/>
                        </a:spcAft>
                        <a:tabLst>
                          <a:tab pos="752475" algn="l"/>
                        </a:tabLst>
                      </a:pPr>
                      <a:r>
                        <a:rPr lang="en-US" sz="1200" dirty="0">
                          <a:latin typeface="Calibri" pitchFamily="34" charset="0"/>
                        </a:rPr>
                        <a:t>An event or sequence of events that initiate the use case</a:t>
                      </a:r>
                      <a:endParaRPr lang="en-US" sz="1200" dirty="0">
                        <a:latin typeface="Calibri" pitchFamily="34" charset="0"/>
                        <a:ea typeface="Times New Roman"/>
                      </a:endParaRPr>
                    </a:p>
                  </a:txBody>
                  <a:tcPr marL="68580" marR="68580" marT="0" marB="0"/>
                </a:tc>
                <a:extLst>
                  <a:ext uri="{0D108BD9-81ED-4DB2-BD59-A6C34878D82A}">
                    <a16:rowId xmlns:a16="http://schemas.microsoft.com/office/drawing/2014/main" val="10009"/>
                  </a:ext>
                </a:extLst>
              </a:tr>
              <a:tr h="502035">
                <a:tc>
                  <a:txBody>
                    <a:bodyPr/>
                    <a:lstStyle/>
                    <a:p>
                      <a:pPr>
                        <a:spcAft>
                          <a:spcPts val="0"/>
                        </a:spcAft>
                      </a:pPr>
                      <a:r>
                        <a:rPr lang="ro-RO" sz="1200" dirty="0">
                          <a:latin typeface="Calibri" pitchFamily="34" charset="0"/>
                          <a:ea typeface="Times New Roman"/>
                        </a:rPr>
                        <a:t>Basic flow</a:t>
                      </a:r>
                      <a:endParaRPr lang="en-US" sz="1200" dirty="0">
                        <a:latin typeface="Calibri" pitchFamily="34" charset="0"/>
                        <a:ea typeface="Times New Roman"/>
                      </a:endParaRPr>
                    </a:p>
                  </a:txBody>
                  <a:tcPr marL="68580" marR="68580" marT="0" marB="0"/>
                </a:tc>
                <a:tc>
                  <a:txBody>
                    <a:bodyPr/>
                    <a:lstStyle/>
                    <a:p>
                      <a:pPr>
                        <a:spcAft>
                          <a:spcPts val="0"/>
                        </a:spcAft>
                      </a:pPr>
                      <a:r>
                        <a:rPr lang="ro-RO" sz="1200" dirty="0">
                          <a:latin typeface="Calibri" pitchFamily="34" charset="0"/>
                        </a:rPr>
                        <a:t>The basic flow </a:t>
                      </a:r>
                      <a:r>
                        <a:rPr lang="en-US" sz="1200" dirty="0">
                          <a:latin typeface="Calibri" pitchFamily="34" charset="0"/>
                        </a:rPr>
                        <a:t>describes the basic flow of events when everything is going according to a predetermined script; there are no exceptions or errors</a:t>
                      </a:r>
                      <a:endParaRPr lang="en-US" sz="1200" dirty="0">
                        <a:latin typeface="Calibri" pitchFamily="34" charset="0"/>
                        <a:ea typeface="Times New Roman"/>
                      </a:endParaRPr>
                    </a:p>
                  </a:txBody>
                  <a:tcPr marL="68580" marR="68580" marT="0" marB="0"/>
                </a:tc>
                <a:extLst>
                  <a:ext uri="{0D108BD9-81ED-4DB2-BD59-A6C34878D82A}">
                    <a16:rowId xmlns:a16="http://schemas.microsoft.com/office/drawing/2014/main" val="10010"/>
                  </a:ext>
                </a:extLst>
              </a:tr>
              <a:tr h="0">
                <a:tc>
                  <a:txBody>
                    <a:bodyPr/>
                    <a:lstStyle/>
                    <a:p>
                      <a:pPr>
                        <a:spcAft>
                          <a:spcPts val="0"/>
                        </a:spcAft>
                      </a:pPr>
                      <a:r>
                        <a:rPr lang="ro-RO" sz="1200" dirty="0">
                          <a:latin typeface="Calibri" pitchFamily="34" charset="0"/>
                          <a:ea typeface="Times New Roman"/>
                        </a:rPr>
                        <a:t>Alternate flows</a:t>
                      </a:r>
                      <a:endParaRPr lang="en-US" sz="1200" dirty="0">
                        <a:latin typeface="Calibri" pitchFamily="34" charset="0"/>
                        <a:ea typeface="Times New Roman"/>
                      </a:endParaRPr>
                    </a:p>
                  </a:txBody>
                  <a:tcPr marL="68580" marR="68580" marT="0" marB="0"/>
                </a:tc>
                <a:tc>
                  <a:txBody>
                    <a:bodyPr/>
                    <a:lstStyle/>
                    <a:p>
                      <a:pPr>
                        <a:spcAft>
                          <a:spcPts val="0"/>
                        </a:spcAft>
                      </a:pPr>
                      <a:r>
                        <a:rPr lang="en-US" sz="1200" dirty="0">
                          <a:latin typeface="Calibri" pitchFamily="34" charset="0"/>
                        </a:rPr>
                        <a:t>The most significant exceptions </a:t>
                      </a:r>
                      <a:r>
                        <a:rPr lang="ro-RO" sz="1200" dirty="0">
                          <a:latin typeface="Calibri" pitchFamily="34" charset="0"/>
                        </a:rPr>
                        <a:t>and </a:t>
                      </a:r>
                      <a:r>
                        <a:rPr lang="en-US" sz="1200" dirty="0">
                          <a:latin typeface="Calibri" pitchFamily="34" charset="0"/>
                        </a:rPr>
                        <a:t>alternative</a:t>
                      </a:r>
                      <a:r>
                        <a:rPr lang="ro-RO" sz="1200" dirty="0">
                          <a:latin typeface="Calibri" pitchFamily="34" charset="0"/>
                        </a:rPr>
                        <a:t>s to the</a:t>
                      </a:r>
                      <a:r>
                        <a:rPr lang="en-US" sz="1200" dirty="0">
                          <a:latin typeface="Calibri" pitchFamily="34" charset="0"/>
                        </a:rPr>
                        <a:t> baseline scenario</a:t>
                      </a:r>
                      <a:endParaRPr lang="en-US" sz="1200" dirty="0">
                        <a:latin typeface="Calibri" pitchFamily="34" charset="0"/>
                        <a:ea typeface="Times New Roman"/>
                      </a:endParaRPr>
                    </a:p>
                  </a:txBody>
                  <a:tcPr marL="68580" marR="68580" marT="0" marB="0"/>
                </a:tc>
                <a:extLst>
                  <a:ext uri="{0D108BD9-81ED-4DB2-BD59-A6C34878D82A}">
                    <a16:rowId xmlns:a16="http://schemas.microsoft.com/office/drawing/2014/main" val="10011"/>
                  </a:ext>
                </a:extLst>
              </a:tr>
              <a:tr h="0">
                <a:tc>
                  <a:txBody>
                    <a:bodyPr/>
                    <a:lstStyle/>
                    <a:p>
                      <a:pPr>
                        <a:spcAft>
                          <a:spcPts val="0"/>
                        </a:spcAft>
                      </a:pPr>
                      <a:r>
                        <a:rPr lang="ro-RO" sz="1200" dirty="0">
                          <a:latin typeface="Calibri" pitchFamily="34" charset="0"/>
                          <a:ea typeface="Times New Roman"/>
                        </a:rPr>
                        <a:t>Relashionships</a:t>
                      </a:r>
                      <a:endParaRPr lang="en-US" sz="1200" dirty="0">
                        <a:latin typeface="Calibri" pitchFamily="34" charset="0"/>
                        <a:ea typeface="Times New Roman"/>
                      </a:endParaRPr>
                    </a:p>
                  </a:txBody>
                  <a:tcPr marL="68580" marR="68580" marT="0" marB="0"/>
                </a:tc>
                <a:tc>
                  <a:txBody>
                    <a:bodyPr/>
                    <a:lstStyle/>
                    <a:p>
                      <a:pPr>
                        <a:spcAft>
                          <a:spcPts val="0"/>
                        </a:spcAft>
                      </a:pPr>
                      <a:r>
                        <a:rPr lang="en-US" sz="1200" dirty="0">
                          <a:latin typeface="Calibri" pitchFamily="34" charset="0"/>
                        </a:rPr>
                        <a:t>What relationships </a:t>
                      </a:r>
                      <a:r>
                        <a:rPr lang="ro-RO" sz="1200" dirty="0">
                          <a:latin typeface="Calibri" pitchFamily="34" charset="0"/>
                        </a:rPr>
                        <a:t>it </a:t>
                      </a:r>
                      <a:r>
                        <a:rPr lang="en-US" sz="1200" dirty="0">
                          <a:latin typeface="Calibri" pitchFamily="34" charset="0"/>
                        </a:rPr>
                        <a:t>has</a:t>
                      </a:r>
                      <a:r>
                        <a:rPr lang="ro-RO" sz="1200" dirty="0">
                          <a:latin typeface="Calibri" pitchFamily="34" charset="0"/>
                        </a:rPr>
                        <a:t> </a:t>
                      </a:r>
                      <a:r>
                        <a:rPr lang="en-US" sz="1200" dirty="0">
                          <a:latin typeface="Calibri" pitchFamily="34" charset="0"/>
                        </a:rPr>
                        <a:t>with other use cases (include or extend)</a:t>
                      </a:r>
                      <a:endParaRPr lang="en-US" sz="1200" dirty="0">
                        <a:latin typeface="Calibri" pitchFamily="34" charset="0"/>
                        <a:ea typeface="Times New Roman"/>
                      </a:endParaRPr>
                    </a:p>
                  </a:txBody>
                  <a:tcPr marL="68580" marR="68580" marT="0" marB="0"/>
                </a:tc>
                <a:extLst>
                  <a:ext uri="{0D108BD9-81ED-4DB2-BD59-A6C34878D82A}">
                    <a16:rowId xmlns:a16="http://schemas.microsoft.com/office/drawing/2014/main" val="10012"/>
                  </a:ext>
                </a:extLst>
              </a:tr>
              <a:tr h="0">
                <a:tc>
                  <a:txBody>
                    <a:bodyPr/>
                    <a:lstStyle/>
                    <a:p>
                      <a:pPr>
                        <a:spcAft>
                          <a:spcPts val="0"/>
                        </a:spcAft>
                      </a:pPr>
                      <a:r>
                        <a:rPr lang="ro-RO" sz="1200" dirty="0">
                          <a:latin typeface="Calibri" pitchFamily="34" charset="0"/>
                          <a:ea typeface="Times New Roman"/>
                        </a:rPr>
                        <a:t>Frequency of use</a:t>
                      </a:r>
                      <a:endParaRPr lang="en-US" sz="1200" dirty="0">
                        <a:latin typeface="Calibri" pitchFamily="34" charset="0"/>
                        <a:ea typeface="Times New Roman"/>
                      </a:endParaRPr>
                    </a:p>
                  </a:txBody>
                  <a:tcPr marL="68580" marR="68580" marT="0" marB="0"/>
                </a:tc>
                <a:tc>
                  <a:txBody>
                    <a:bodyPr/>
                    <a:lstStyle/>
                    <a:p>
                      <a:pPr>
                        <a:spcAft>
                          <a:spcPts val="0"/>
                        </a:spcAft>
                      </a:pPr>
                      <a:r>
                        <a:rPr lang="en-US" sz="1200" dirty="0">
                          <a:latin typeface="Calibri" pitchFamily="34" charset="0"/>
                        </a:rPr>
                        <a:t>How often it is expected to use this system functionality</a:t>
                      </a:r>
                      <a:endParaRPr lang="en-US" sz="1200" dirty="0">
                        <a:latin typeface="Calibri" pitchFamily="34" charset="0"/>
                        <a:ea typeface="Times New Roman"/>
                      </a:endParaRPr>
                    </a:p>
                  </a:txBody>
                  <a:tcPr marL="68580" marR="68580" marT="0" marB="0"/>
                </a:tc>
                <a:extLst>
                  <a:ext uri="{0D108BD9-81ED-4DB2-BD59-A6C34878D82A}">
                    <a16:rowId xmlns:a16="http://schemas.microsoft.com/office/drawing/2014/main" val="10013"/>
                  </a:ext>
                </a:extLst>
              </a:tr>
              <a:tr h="0">
                <a:tc>
                  <a:txBody>
                    <a:bodyPr/>
                    <a:lstStyle/>
                    <a:p>
                      <a:pPr>
                        <a:spcAft>
                          <a:spcPts val="0"/>
                        </a:spcAft>
                      </a:pPr>
                      <a:r>
                        <a:rPr lang="ro-RO" sz="1200" dirty="0">
                          <a:latin typeface="Calibri" pitchFamily="34" charset="0"/>
                        </a:rPr>
                        <a:t>Business rules</a:t>
                      </a:r>
                      <a:endParaRPr lang="en-US" sz="1200" dirty="0">
                        <a:latin typeface="Calibri" pitchFamily="34" charset="0"/>
                        <a:ea typeface="Times New Roman"/>
                      </a:endParaRPr>
                    </a:p>
                  </a:txBody>
                  <a:tcPr marL="68580" marR="68580" marT="0" marB="0"/>
                </a:tc>
                <a:tc>
                  <a:txBody>
                    <a:bodyPr/>
                    <a:lstStyle/>
                    <a:p>
                      <a:pPr>
                        <a:spcAft>
                          <a:spcPts val="0"/>
                        </a:spcAft>
                      </a:pPr>
                      <a:r>
                        <a:rPr lang="en-US" sz="1200" dirty="0">
                          <a:latin typeface="Calibri" pitchFamily="34" charset="0"/>
                        </a:rPr>
                        <a:t>What rules govern the use case</a:t>
                      </a:r>
                      <a:endParaRPr lang="en-US" sz="1200" dirty="0">
                        <a:latin typeface="Calibri" pitchFamily="34" charset="0"/>
                        <a:ea typeface="Times New Roman"/>
                      </a:endParaRPr>
                    </a:p>
                  </a:txBody>
                  <a:tcPr marL="68580" marR="68580" marT="0" marB="0"/>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275418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28600"/>
            <a:ext cx="3200400" cy="457200"/>
          </a:xfrm>
        </p:spPr>
        <p:txBody>
          <a:bodyPr>
            <a:noAutofit/>
          </a:bodyPr>
          <a:lstStyle/>
          <a:p>
            <a:r>
              <a:rPr lang="en-GB" sz="2400" dirty="0">
                <a:solidFill>
                  <a:srgbClr val="FFC000"/>
                </a:solidFill>
                <a:latin typeface="Calibri" pitchFamily="34" charset="0"/>
              </a:rPr>
              <a:t>Seminar work</a:t>
            </a:r>
            <a:endParaRPr lang="en-US" sz="2400" dirty="0">
              <a:solidFill>
                <a:srgbClr val="FFC000"/>
              </a:solidFill>
              <a:latin typeface="Calibri" pitchFamily="34" charset="0"/>
            </a:endParaRPr>
          </a:p>
        </p:txBody>
      </p:sp>
      <p:sp>
        <p:nvSpPr>
          <p:cNvPr id="5" name="Content Placeholder 4"/>
          <p:cNvSpPr>
            <a:spLocks noGrp="1"/>
          </p:cNvSpPr>
          <p:nvPr>
            <p:ph sz="quarter" idx="1"/>
          </p:nvPr>
        </p:nvSpPr>
        <p:spPr>
          <a:xfrm>
            <a:off x="140525" y="685800"/>
            <a:ext cx="8382000" cy="609600"/>
          </a:xfrm>
        </p:spPr>
        <p:txBody>
          <a:bodyPr>
            <a:normAutofit fontScale="92500" lnSpcReduction="10000"/>
          </a:bodyPr>
          <a:lstStyle/>
          <a:p>
            <a:pPr>
              <a:buNone/>
            </a:pPr>
            <a:r>
              <a:rPr lang="ro-RO" sz="1900" i="1" dirty="0">
                <a:solidFill>
                  <a:srgbClr val="C00000"/>
                </a:solidFill>
                <a:latin typeface="Calibri" pitchFamily="34" charset="0"/>
              </a:rPr>
              <a:t>	</a:t>
            </a:r>
            <a:r>
              <a:rPr lang="en-US" sz="1900" i="1" dirty="0">
                <a:solidFill>
                  <a:srgbClr val="C00000"/>
                </a:solidFill>
                <a:latin typeface="Calibri" pitchFamily="34" charset="0"/>
              </a:rPr>
              <a:t>Create the general use class diagram and the textual description for a use </a:t>
            </a:r>
            <a:r>
              <a:rPr lang="en-US" sz="1900" i="1" dirty="0" err="1">
                <a:solidFill>
                  <a:srgbClr val="C00000"/>
                </a:solidFill>
                <a:latin typeface="Calibri" pitchFamily="34" charset="0"/>
              </a:rPr>
              <a:t>case,for</a:t>
            </a:r>
            <a:r>
              <a:rPr lang="en-US" sz="1900" i="1" dirty="0">
                <a:solidFill>
                  <a:srgbClr val="C00000"/>
                </a:solidFill>
                <a:latin typeface="Calibri" pitchFamily="34" charset="0"/>
              </a:rPr>
              <a:t> the scenario below</a:t>
            </a:r>
          </a:p>
          <a:p>
            <a:pPr>
              <a:buNone/>
            </a:pPr>
            <a:endParaRPr lang="en-US" sz="1900" dirty="0">
              <a:latin typeface="Calibri" pitchFamily="34" charset="0"/>
            </a:endParaRPr>
          </a:p>
          <a:p>
            <a:endParaRPr lang="ro-RO" dirty="0">
              <a:latin typeface="Calibri" pitchFamily="34" charset="0"/>
            </a:endParaRPr>
          </a:p>
          <a:p>
            <a:endParaRPr lang="ro-RO" dirty="0">
              <a:latin typeface="Calibri" pitchFamily="34" charset="0"/>
            </a:endParaRPr>
          </a:p>
          <a:p>
            <a:pPr lvl="2"/>
            <a:endParaRPr lang="ro-RO" dirty="0">
              <a:latin typeface="Calibri" pitchFamily="34" charset="0"/>
            </a:endParaRPr>
          </a:p>
          <a:p>
            <a:pPr lvl="2"/>
            <a:endParaRPr lang="ro-RO" dirty="0">
              <a:latin typeface="Calibri" pitchFamily="34" charset="0"/>
            </a:endParaRPr>
          </a:p>
          <a:p>
            <a:pPr lvl="2"/>
            <a:endParaRPr lang="ro-RO" dirty="0">
              <a:latin typeface="Calibri" pitchFamily="34" charset="0"/>
            </a:endParaRPr>
          </a:p>
          <a:p>
            <a:endParaRPr lang="ro-RO" dirty="0">
              <a:latin typeface="Calibri" pitchFamily="34" charset="0"/>
            </a:endParaRPr>
          </a:p>
          <a:p>
            <a:endParaRPr lang="ro-RO" b="1" dirty="0">
              <a:latin typeface="Calibri" pitchFamily="34" charset="0"/>
            </a:endParaRPr>
          </a:p>
        </p:txBody>
      </p:sp>
      <p:pic>
        <p:nvPicPr>
          <p:cNvPr id="6" name="Picture 5" descr="IconDemoEye"/>
          <p:cNvPicPr>
            <a:picLocks noChangeAspect="1" noChangeArrowheads="1"/>
          </p:cNvPicPr>
          <p:nvPr/>
        </p:nvPicPr>
        <p:blipFill>
          <a:blip r:embed="rId2" cstate="print"/>
          <a:srcRect/>
          <a:stretch>
            <a:fillRect/>
          </a:stretch>
        </p:blipFill>
        <p:spPr bwMode="auto">
          <a:xfrm>
            <a:off x="2848100" y="104900"/>
            <a:ext cx="914400" cy="664179"/>
          </a:xfrm>
          <a:prstGeom prst="rect">
            <a:avLst/>
          </a:prstGeom>
          <a:noFill/>
          <a:ln w="9525">
            <a:noFill/>
            <a:miter lim="800000"/>
            <a:headEnd/>
            <a:tailEnd/>
          </a:ln>
        </p:spPr>
      </p:pic>
      <p:sp>
        <p:nvSpPr>
          <p:cNvPr id="7" name="Content Placeholder 4"/>
          <p:cNvSpPr txBox="1">
            <a:spLocks/>
          </p:cNvSpPr>
          <p:nvPr/>
        </p:nvSpPr>
        <p:spPr>
          <a:xfrm>
            <a:off x="621475" y="1255871"/>
            <a:ext cx="7772400" cy="5181600"/>
          </a:xfrm>
          <a:prstGeom prst="rect">
            <a:avLst/>
          </a:prstGeom>
        </p:spPr>
        <p:style>
          <a:lnRef idx="2">
            <a:schemeClr val="accent1"/>
          </a:lnRef>
          <a:fillRef idx="1">
            <a:schemeClr val="lt1"/>
          </a:fillRef>
          <a:effectRef idx="0">
            <a:schemeClr val="accent1"/>
          </a:effectRef>
          <a:fontRef idx="minor">
            <a:schemeClr val="dk1"/>
          </a:fontRef>
        </p:style>
        <p:txBody>
          <a:bodyPr vert="horz">
            <a:normAutofit fontScale="55000" lnSpcReduction="20000"/>
          </a:bodyPr>
          <a:lstStyle/>
          <a:p>
            <a:pPr marL="274320" indent="-274320" algn="just">
              <a:lnSpc>
                <a:spcPct val="120000"/>
              </a:lnSpc>
              <a:spcBef>
                <a:spcPts val="580"/>
              </a:spcBef>
              <a:buClr>
                <a:schemeClr val="accent1"/>
              </a:buClr>
              <a:buSzPct val="85000"/>
            </a:pPr>
            <a:r>
              <a:rPr lang="en-US" sz="2800" dirty="0">
                <a:latin typeface="Calibri" pitchFamily="34" charset="0"/>
              </a:rPr>
              <a:t>	The project goal is to develop a software application for the </a:t>
            </a:r>
            <a:r>
              <a:rPr lang="en-US" sz="2800" b="1" dirty="0">
                <a:latin typeface="Calibri" panose="020F0502020204030204" pitchFamily="34" charset="0"/>
              </a:rPr>
              <a:t>management of a hotel business unit</a:t>
            </a:r>
            <a:r>
              <a:rPr lang="en-US" sz="2800" dirty="0">
                <a:latin typeface="Calibri" panose="020F0502020204030204" pitchFamily="34" charset="0"/>
              </a:rPr>
              <a:t>. In order to check in, a </a:t>
            </a:r>
            <a:r>
              <a:rPr lang="en-US" sz="2800" b="1" dirty="0">
                <a:latin typeface="Calibri" panose="020F0502020204030204" pitchFamily="34" charset="0"/>
              </a:rPr>
              <a:t>customer</a:t>
            </a:r>
            <a:r>
              <a:rPr lang="en-US" sz="2800" dirty="0">
                <a:latin typeface="Calibri" panose="020F0502020204030204" pitchFamily="34" charset="0"/>
              </a:rPr>
              <a:t> can request to reserve one or more rooms by e-mail or telephone. For this, he provides the </a:t>
            </a:r>
            <a:r>
              <a:rPr lang="en-US" sz="2800" b="1" dirty="0">
                <a:latin typeface="Calibri" panose="020F0502020204030204" pitchFamily="34" charset="0"/>
              </a:rPr>
              <a:t>receptionist</a:t>
            </a:r>
            <a:r>
              <a:rPr lang="en-US" sz="2800" dirty="0">
                <a:latin typeface="Calibri" panose="020F0502020204030204" pitchFamily="34" charset="0"/>
              </a:rPr>
              <a:t> with information on the period of accommodation and type of rooms required. Customers will get </a:t>
            </a:r>
            <a:r>
              <a:rPr lang="en-US" sz="2800" b="1" dirty="0">
                <a:latin typeface="Calibri" panose="020F0502020204030204" pitchFamily="34" charset="0"/>
              </a:rPr>
              <a:t>discounts</a:t>
            </a:r>
            <a:r>
              <a:rPr lang="en-US" sz="2800" dirty="0">
                <a:latin typeface="Calibri" panose="020F0502020204030204" pitchFamily="34" charset="0"/>
              </a:rPr>
              <a:t> if they reserve at least 3 rooms or if the period of accommodation exceeds 5 days. The receptionist checks availability and notifies the client of this and the estimated cost of accommodation. If there are no rooms available as requested, the receptionist can provide alternatives to the customer. The client may request a discount (additional or not) and the receptionist will decide the feasibility discount, assisted mandatory by the hotel manager. If the client agrees with the proposed price, they proceed to the reservation. For new customers, the receptionist asks </a:t>
            </a:r>
            <a:r>
              <a:rPr lang="en-US" sz="2800" b="1" dirty="0">
                <a:latin typeface="Calibri" panose="020F0502020204030204" pitchFamily="34" charset="0"/>
              </a:rPr>
              <a:t>identification data</a:t>
            </a:r>
            <a:r>
              <a:rPr lang="en-US" sz="2800" dirty="0">
                <a:latin typeface="Calibri" panose="020F0502020204030204" pitchFamily="34" charset="0"/>
              </a:rPr>
              <a:t>, which he introduces in the application. </a:t>
            </a:r>
          </a:p>
          <a:p>
            <a:pPr marL="274320" indent="-274320" algn="just">
              <a:lnSpc>
                <a:spcPct val="120000"/>
              </a:lnSpc>
              <a:spcBef>
                <a:spcPts val="580"/>
              </a:spcBef>
              <a:buClr>
                <a:schemeClr val="accent1"/>
              </a:buClr>
              <a:buSzPct val="85000"/>
            </a:pPr>
            <a:r>
              <a:rPr lang="en-US" sz="2800" dirty="0">
                <a:latin typeface="Calibri" panose="020F0502020204030204" pitchFamily="34" charset="0"/>
              </a:rPr>
              <a:t>Once at the hotel and if he has made a prior booking, the customer will provide his identification and / or booking number and the </a:t>
            </a:r>
            <a:r>
              <a:rPr lang="en-US" sz="2800" b="1" dirty="0">
                <a:latin typeface="Calibri" panose="020F0502020204030204" pitchFamily="34" charset="0"/>
              </a:rPr>
              <a:t>check in </a:t>
            </a:r>
            <a:r>
              <a:rPr lang="en-US" sz="2800" dirty="0">
                <a:latin typeface="Calibri" panose="020F0502020204030204" pitchFamily="34" charset="0"/>
              </a:rPr>
              <a:t>is finalized. If there is no reservation, the availability for the required period will be checked. When there is such a room, </a:t>
            </a:r>
            <a:r>
              <a:rPr lang="en-US" sz="2800" b="1" dirty="0">
                <a:latin typeface="Calibri" panose="020F0502020204030204" pitchFamily="34" charset="0"/>
              </a:rPr>
              <a:t>accommodation</a:t>
            </a:r>
            <a:r>
              <a:rPr lang="en-US" sz="2800" dirty="0">
                <a:latin typeface="Calibri" panose="020F0502020204030204" pitchFamily="34" charset="0"/>
              </a:rPr>
              <a:t> is made. At the end of the stay, the receptionist prepares </a:t>
            </a:r>
            <a:r>
              <a:rPr lang="en-US" sz="2800" b="1" dirty="0">
                <a:latin typeface="Calibri" panose="020F0502020204030204" pitchFamily="34" charset="0"/>
              </a:rPr>
              <a:t>a list of all the services </a:t>
            </a:r>
            <a:r>
              <a:rPr lang="en-US" sz="2800" dirty="0">
                <a:latin typeface="Calibri" panose="020F0502020204030204" pitchFamily="34" charset="0"/>
              </a:rPr>
              <a:t>used by the customer and their price. The list must be validated by the customer, then the </a:t>
            </a:r>
            <a:r>
              <a:rPr lang="en-US" sz="2800" b="1" dirty="0">
                <a:latin typeface="Calibri" panose="020F0502020204030204" pitchFamily="34" charset="0"/>
              </a:rPr>
              <a:t>final invoice </a:t>
            </a:r>
            <a:r>
              <a:rPr lang="en-US" sz="2800" dirty="0">
                <a:latin typeface="Calibri" panose="020F0502020204030204" pitchFamily="34" charset="0"/>
              </a:rPr>
              <a:t>is drawn up. The invoice can be </a:t>
            </a:r>
            <a:r>
              <a:rPr lang="en-US" sz="2800" b="1" dirty="0">
                <a:latin typeface="Calibri" panose="020F0502020204030204" pitchFamily="34" charset="0"/>
              </a:rPr>
              <a:t>paid</a:t>
            </a:r>
            <a:r>
              <a:rPr lang="en-US" sz="2800" dirty="0">
                <a:latin typeface="Calibri" panose="020F0502020204030204" pitchFamily="34" charset="0"/>
              </a:rPr>
              <a:t> partially or fully by bank transfer, cash or using a credit card. Also, before leaving the hotel, the customer is asked to complete</a:t>
            </a:r>
            <a:r>
              <a:rPr lang="en-US" sz="2800" b="1" dirty="0">
                <a:latin typeface="Calibri" panose="020F0502020204030204" pitchFamily="34" charset="0"/>
              </a:rPr>
              <a:t> a form to evaluate</a:t>
            </a:r>
            <a:r>
              <a:rPr lang="en-US" sz="2800" dirty="0">
                <a:latin typeface="Calibri" panose="020F0502020204030204" pitchFamily="34" charset="0"/>
              </a:rPr>
              <a:t> the services provided by the hotel premises.</a:t>
            </a:r>
            <a:endParaRPr lang="ro-RO" sz="2800" dirty="0">
              <a:solidFill>
                <a:schemeClr val="tx1"/>
              </a:solidFill>
              <a:latin typeface="Calibri" panose="020F0502020204030204" pitchFamily="34" charset="0"/>
            </a:endParaRPr>
          </a:p>
          <a:p>
            <a:pPr marL="274320" indent="-274320" algn="just">
              <a:lnSpc>
                <a:spcPct val="120000"/>
              </a:lnSpc>
              <a:spcBef>
                <a:spcPts val="580"/>
              </a:spcBef>
              <a:buClr>
                <a:schemeClr val="accent1"/>
              </a:buClr>
              <a:buSzPct val="85000"/>
            </a:pPr>
            <a:endParaRPr kumimoji="0" lang="ro-RO" sz="2600" b="1" i="0" u="none" strike="noStrike" kern="1200" cap="none" spc="0" normalizeH="0" baseline="0" noProof="0" dirty="0">
              <a:ln>
                <a:noFill/>
              </a:ln>
              <a:solidFill>
                <a:schemeClr val="tx1"/>
              </a:solidFill>
              <a:effectLst/>
              <a:uLnTx/>
              <a:uFillTx/>
              <a:latin typeface="Calibri" pitchFamily="34" charset="0"/>
            </a:endParaRPr>
          </a:p>
        </p:txBody>
      </p:sp>
    </p:spTree>
    <p:extLst>
      <p:ext uri="{BB962C8B-B14F-4D97-AF65-F5344CB8AC3E}">
        <p14:creationId xmlns:p14="http://schemas.microsoft.com/office/powerpoint/2010/main" val="2752182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6"/>
          <p:cNvGraphicFramePr>
            <a:graphicFrameLocks noGrp="1"/>
          </p:cNvGraphicFramePr>
          <p:nvPr>
            <p:ph sz="quarter" idx="1"/>
            <p:extLst/>
          </p:nvPr>
        </p:nvGraphicFramePr>
        <p:xfrm>
          <a:off x="323528" y="764704"/>
          <a:ext cx="8496944" cy="6060282"/>
        </p:xfrm>
        <a:graphic>
          <a:graphicData uri="http://schemas.openxmlformats.org/drawingml/2006/table">
            <a:tbl>
              <a:tblPr>
                <a:tableStyleId>{5DA37D80-6434-44D0-A028-1B22A696006F}</a:tableStyleId>
              </a:tblPr>
              <a:tblGrid>
                <a:gridCol w="2664296">
                  <a:extLst>
                    <a:ext uri="{9D8B030D-6E8A-4147-A177-3AD203B41FA5}">
                      <a16:colId xmlns:a16="http://schemas.microsoft.com/office/drawing/2014/main" val="20000"/>
                    </a:ext>
                  </a:extLst>
                </a:gridCol>
                <a:gridCol w="5832648">
                  <a:extLst>
                    <a:ext uri="{9D8B030D-6E8A-4147-A177-3AD203B41FA5}">
                      <a16:colId xmlns:a16="http://schemas.microsoft.com/office/drawing/2014/main" val="20001"/>
                    </a:ext>
                  </a:extLst>
                </a:gridCol>
              </a:tblGrid>
              <a:tr h="208131">
                <a:tc>
                  <a:txBody>
                    <a:bodyPr/>
                    <a:lstStyle/>
                    <a:p>
                      <a:pPr algn="ctr">
                        <a:spcAft>
                          <a:spcPts val="0"/>
                        </a:spcAft>
                      </a:pPr>
                      <a:r>
                        <a:rPr lang="en-US" sz="1400" b="1" dirty="0">
                          <a:latin typeface="Calibri" pitchFamily="34" charset="0"/>
                        </a:rPr>
                        <a:t>Use</a:t>
                      </a:r>
                      <a:r>
                        <a:rPr lang="en-US" sz="1400" b="1" baseline="0" dirty="0">
                          <a:latin typeface="Calibri" pitchFamily="34" charset="0"/>
                        </a:rPr>
                        <a:t> case element</a:t>
                      </a:r>
                      <a:endParaRPr lang="en-US" sz="1400" b="1" dirty="0">
                        <a:latin typeface="Calibri" pitchFamily="34" charset="0"/>
                        <a:ea typeface="Times New Roman"/>
                      </a:endParaRPr>
                    </a:p>
                  </a:txBody>
                  <a:tcPr marL="68580" marR="68580" marT="0" marB="0">
                    <a:solidFill>
                      <a:schemeClr val="tx2">
                        <a:lumMod val="40000"/>
                        <a:lumOff val="60000"/>
                      </a:schemeClr>
                    </a:solidFill>
                  </a:tcPr>
                </a:tc>
                <a:tc>
                  <a:txBody>
                    <a:bodyPr/>
                    <a:lstStyle/>
                    <a:p>
                      <a:pPr algn="ctr">
                        <a:spcAft>
                          <a:spcPts val="0"/>
                        </a:spcAft>
                      </a:pPr>
                      <a:r>
                        <a:rPr lang="ro-RO" sz="1400" b="1" dirty="0" err="1">
                          <a:latin typeface="Calibri" pitchFamily="34" charset="0"/>
                        </a:rPr>
                        <a:t>Descri</a:t>
                      </a:r>
                      <a:r>
                        <a:rPr lang="en-US" sz="1400" b="1" dirty="0" err="1">
                          <a:latin typeface="Calibri" pitchFamily="34" charset="0"/>
                        </a:rPr>
                        <a:t>ption</a:t>
                      </a:r>
                      <a:endParaRPr lang="en-US" sz="1400" b="1" dirty="0">
                        <a:latin typeface="Calibri" pitchFamily="34" charset="0"/>
                        <a:ea typeface="Times New Roman"/>
                      </a:endParaRPr>
                    </a:p>
                  </a:txBody>
                  <a:tcPr marL="68580" marR="68580" marT="0" marB="0">
                    <a:solidFill>
                      <a:schemeClr val="tx2">
                        <a:lumMod val="40000"/>
                        <a:lumOff val="60000"/>
                      </a:schemeClr>
                    </a:solidFill>
                  </a:tcPr>
                </a:tc>
                <a:extLst>
                  <a:ext uri="{0D108BD9-81ED-4DB2-BD59-A6C34878D82A}">
                    <a16:rowId xmlns:a16="http://schemas.microsoft.com/office/drawing/2014/main" val="10000"/>
                  </a:ext>
                </a:extLst>
              </a:tr>
              <a:tr h="188062">
                <a:tc>
                  <a:txBody>
                    <a:bodyPr/>
                    <a:lstStyle/>
                    <a:p>
                      <a:pPr>
                        <a:spcAft>
                          <a:spcPts val="0"/>
                        </a:spcAft>
                      </a:pPr>
                      <a:r>
                        <a:rPr lang="ro-RO" sz="1200" dirty="0">
                          <a:latin typeface="Calibri" pitchFamily="34" charset="0"/>
                        </a:rPr>
                        <a:t>Cod</a:t>
                      </a:r>
                      <a:r>
                        <a:rPr lang="en-US" sz="1200" dirty="0">
                          <a:latin typeface="Calibri" pitchFamily="34" charset="0"/>
                        </a:rPr>
                        <a:t>e</a:t>
                      </a:r>
                      <a:endParaRPr lang="en-US" sz="1200" dirty="0">
                        <a:latin typeface="Calibri" pitchFamily="34" charset="0"/>
                        <a:ea typeface="Times New Roman"/>
                      </a:endParaRPr>
                    </a:p>
                  </a:txBody>
                  <a:tcPr marL="68580" marR="68580" marT="0" marB="0"/>
                </a:tc>
                <a:tc>
                  <a:txBody>
                    <a:bodyPr/>
                    <a:lstStyle/>
                    <a:p>
                      <a:pPr marL="0" marR="0">
                        <a:lnSpc>
                          <a:spcPct val="115000"/>
                        </a:lnSpc>
                        <a:spcBef>
                          <a:spcPts val="0"/>
                        </a:spcBef>
                        <a:spcAft>
                          <a:spcPts val="0"/>
                        </a:spcAft>
                      </a:pPr>
                      <a:r>
                        <a:rPr lang="ro-RO" sz="1100" dirty="0">
                          <a:latin typeface="Calibri"/>
                          <a:ea typeface="Times New Roman"/>
                          <a:cs typeface="Times New Roman"/>
                        </a:rPr>
                        <a:t>CU01</a:t>
                      </a:r>
                      <a:endParaRPr lang="en-US" sz="1100" dirty="0">
                        <a:latin typeface="Calibri"/>
                        <a:ea typeface="Times New Roman"/>
                        <a:cs typeface="Times New Roman"/>
                      </a:endParaRPr>
                    </a:p>
                  </a:txBody>
                  <a:tcPr marL="68580" marR="68580" marT="0" marB="0"/>
                </a:tc>
                <a:extLst>
                  <a:ext uri="{0D108BD9-81ED-4DB2-BD59-A6C34878D82A}">
                    <a16:rowId xmlns:a16="http://schemas.microsoft.com/office/drawing/2014/main" val="10001"/>
                  </a:ext>
                </a:extLst>
              </a:tr>
              <a:tr h="188062">
                <a:tc>
                  <a:txBody>
                    <a:bodyPr/>
                    <a:lstStyle/>
                    <a:p>
                      <a:pPr>
                        <a:spcAft>
                          <a:spcPts val="0"/>
                        </a:spcAft>
                      </a:pPr>
                      <a:r>
                        <a:rPr lang="ro-RO" sz="1200" dirty="0">
                          <a:latin typeface="Calibri" pitchFamily="34" charset="0"/>
                        </a:rPr>
                        <a:t>Sta</a:t>
                      </a:r>
                      <a:r>
                        <a:rPr lang="en-US" sz="1200" dirty="0" err="1">
                          <a:latin typeface="Calibri" pitchFamily="34" charset="0"/>
                        </a:rPr>
                        <a:t>te</a:t>
                      </a:r>
                      <a:endParaRPr lang="en-US" sz="1200" dirty="0">
                        <a:latin typeface="Calibri" pitchFamily="34" charset="0"/>
                        <a:ea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Calibri"/>
                          <a:ea typeface="Times New Roman"/>
                          <a:cs typeface="Times New Roman"/>
                        </a:rPr>
                        <a:t>Draft</a:t>
                      </a:r>
                    </a:p>
                  </a:txBody>
                  <a:tcPr marL="68580" marR="68580" marT="0" marB="0"/>
                </a:tc>
                <a:extLst>
                  <a:ext uri="{0D108BD9-81ED-4DB2-BD59-A6C34878D82A}">
                    <a16:rowId xmlns:a16="http://schemas.microsoft.com/office/drawing/2014/main" val="10002"/>
                  </a:ext>
                </a:extLst>
              </a:tr>
              <a:tr h="188062">
                <a:tc>
                  <a:txBody>
                    <a:bodyPr/>
                    <a:lstStyle/>
                    <a:p>
                      <a:pPr>
                        <a:spcAft>
                          <a:spcPts val="0"/>
                        </a:spcAft>
                      </a:pPr>
                      <a:r>
                        <a:rPr lang="ro-RO" sz="1200" dirty="0">
                          <a:latin typeface="Calibri" pitchFamily="34" charset="0"/>
                        </a:rPr>
                        <a:t>Scop</a:t>
                      </a:r>
                      <a:r>
                        <a:rPr lang="en-US" sz="1200" dirty="0">
                          <a:latin typeface="Calibri" pitchFamily="34" charset="0"/>
                        </a:rPr>
                        <a:t>e</a:t>
                      </a:r>
                      <a:endParaRPr lang="en-US" sz="1200" dirty="0">
                        <a:latin typeface="Calibri" pitchFamily="34" charset="0"/>
                        <a:ea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Calibri"/>
                          <a:ea typeface="Times New Roman"/>
                          <a:cs typeface="Times New Roman"/>
                        </a:rPr>
                        <a:t>Manage hotel accommodation activity</a:t>
                      </a:r>
                    </a:p>
                  </a:txBody>
                  <a:tcPr marL="68580" marR="68580" marT="0" marB="0"/>
                </a:tc>
                <a:extLst>
                  <a:ext uri="{0D108BD9-81ED-4DB2-BD59-A6C34878D82A}">
                    <a16:rowId xmlns:a16="http://schemas.microsoft.com/office/drawing/2014/main" val="10003"/>
                  </a:ext>
                </a:extLst>
              </a:tr>
              <a:tr h="188062">
                <a:tc>
                  <a:txBody>
                    <a:bodyPr/>
                    <a:lstStyle/>
                    <a:p>
                      <a:pPr>
                        <a:spcAft>
                          <a:spcPts val="0"/>
                        </a:spcAft>
                      </a:pPr>
                      <a:r>
                        <a:rPr lang="ro-RO" sz="1200" dirty="0">
                          <a:latin typeface="Calibri" pitchFamily="34" charset="0"/>
                        </a:rPr>
                        <a:t>N</a:t>
                      </a:r>
                      <a:r>
                        <a:rPr lang="en-US" sz="1200" dirty="0" err="1">
                          <a:latin typeface="Calibri" pitchFamily="34" charset="0"/>
                        </a:rPr>
                        <a:t>ame</a:t>
                      </a:r>
                      <a:endParaRPr lang="en-US" sz="1200" dirty="0">
                        <a:latin typeface="Calibri" pitchFamily="34" charset="0"/>
                        <a:ea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Calibri"/>
                          <a:ea typeface="Times New Roman"/>
                          <a:cs typeface="Times New Roman"/>
                        </a:rPr>
                        <a:t>Book rooms</a:t>
                      </a:r>
                    </a:p>
                  </a:txBody>
                  <a:tcPr marL="68580" marR="68580" marT="0" marB="0"/>
                </a:tc>
                <a:extLst>
                  <a:ext uri="{0D108BD9-81ED-4DB2-BD59-A6C34878D82A}">
                    <a16:rowId xmlns:a16="http://schemas.microsoft.com/office/drawing/2014/main" val="10004"/>
                  </a:ext>
                </a:extLst>
              </a:tr>
              <a:tr h="225320">
                <a:tc>
                  <a:txBody>
                    <a:bodyPr/>
                    <a:lstStyle/>
                    <a:p>
                      <a:pPr>
                        <a:spcAft>
                          <a:spcPts val="0"/>
                        </a:spcAft>
                      </a:pPr>
                      <a:r>
                        <a:rPr lang="en-US" sz="1200" dirty="0">
                          <a:latin typeface="Calibri" pitchFamily="34" charset="0"/>
                        </a:rPr>
                        <a:t>Primary actor</a:t>
                      </a:r>
                      <a:endParaRPr lang="en-US" sz="1200" dirty="0">
                        <a:latin typeface="Calibri" pitchFamily="34" charset="0"/>
                        <a:ea typeface="Times New Roman"/>
                      </a:endParaRPr>
                    </a:p>
                  </a:txBody>
                  <a:tcPr marL="68580" marR="68580" marT="0" marB="0"/>
                </a:tc>
                <a:tc>
                  <a:txBody>
                    <a:bodyPr/>
                    <a:lstStyle/>
                    <a:p>
                      <a:pPr marL="0" marR="0">
                        <a:lnSpc>
                          <a:spcPct val="115000"/>
                        </a:lnSpc>
                        <a:spcBef>
                          <a:spcPts val="0"/>
                        </a:spcBef>
                        <a:spcAft>
                          <a:spcPts val="0"/>
                        </a:spcAft>
                      </a:pPr>
                      <a:r>
                        <a:rPr lang="ro-RO" sz="1100">
                          <a:latin typeface="Calibri"/>
                          <a:ea typeface="Times New Roman"/>
                          <a:cs typeface="Times New Roman"/>
                        </a:rPr>
                        <a:t>Client </a:t>
                      </a:r>
                      <a:endParaRPr lang="en-US" sz="1100">
                        <a:latin typeface="Calibri"/>
                        <a:ea typeface="Times New Roman"/>
                        <a:cs typeface="Times New Roman"/>
                      </a:endParaRPr>
                    </a:p>
                  </a:txBody>
                  <a:tcPr marL="68580" marR="68580" marT="0" marB="0"/>
                </a:tc>
                <a:extLst>
                  <a:ext uri="{0D108BD9-81ED-4DB2-BD59-A6C34878D82A}">
                    <a16:rowId xmlns:a16="http://schemas.microsoft.com/office/drawing/2014/main" val="10005"/>
                  </a:ext>
                </a:extLst>
              </a:tr>
              <a:tr h="188062">
                <a:tc>
                  <a:txBody>
                    <a:bodyPr/>
                    <a:lstStyle/>
                    <a:p>
                      <a:pPr>
                        <a:spcAft>
                          <a:spcPts val="0"/>
                        </a:spcAft>
                      </a:pPr>
                      <a:r>
                        <a:rPr lang="ro-RO" sz="1200" dirty="0" err="1">
                          <a:latin typeface="Calibri" pitchFamily="34" charset="0"/>
                        </a:rPr>
                        <a:t>Descri</a:t>
                      </a:r>
                      <a:r>
                        <a:rPr lang="en-US" sz="1200" dirty="0" err="1">
                          <a:latin typeface="Calibri" pitchFamily="34" charset="0"/>
                        </a:rPr>
                        <a:t>ption</a:t>
                      </a:r>
                      <a:endParaRPr lang="en-US" sz="1200" dirty="0">
                        <a:latin typeface="Calibri" pitchFamily="34" charset="0"/>
                        <a:ea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Calibri"/>
                          <a:ea typeface="Times New Roman"/>
                          <a:cs typeface="Times New Roman"/>
                        </a:rPr>
                        <a:t>It involves booking</a:t>
                      </a:r>
                      <a:r>
                        <a:rPr lang="en-US" sz="1100" baseline="0" dirty="0">
                          <a:latin typeface="Calibri"/>
                          <a:ea typeface="Times New Roman"/>
                          <a:cs typeface="Times New Roman"/>
                        </a:rPr>
                        <a:t> for one or more rooms</a:t>
                      </a:r>
                      <a:endParaRPr lang="en-US" sz="1100" dirty="0">
                        <a:latin typeface="Calibri"/>
                        <a:ea typeface="Times New Roman"/>
                        <a:cs typeface="Times New Roman"/>
                      </a:endParaRPr>
                    </a:p>
                  </a:txBody>
                  <a:tcPr marL="68580" marR="68580" marT="0" marB="0"/>
                </a:tc>
                <a:extLst>
                  <a:ext uri="{0D108BD9-81ED-4DB2-BD59-A6C34878D82A}">
                    <a16:rowId xmlns:a16="http://schemas.microsoft.com/office/drawing/2014/main" val="10006"/>
                  </a:ext>
                </a:extLst>
              </a:tr>
              <a:tr h="188062">
                <a:tc>
                  <a:txBody>
                    <a:bodyPr/>
                    <a:lstStyle/>
                    <a:p>
                      <a:pPr>
                        <a:spcAft>
                          <a:spcPts val="0"/>
                        </a:spcAft>
                      </a:pPr>
                      <a:r>
                        <a:rPr lang="ro-RO" sz="1200" dirty="0" err="1">
                          <a:latin typeface="Calibri" pitchFamily="34" charset="0"/>
                        </a:rPr>
                        <a:t>Precondi</a:t>
                      </a:r>
                      <a:r>
                        <a:rPr lang="en-US" sz="1200" dirty="0" err="1">
                          <a:latin typeface="Calibri" pitchFamily="34" charset="0"/>
                        </a:rPr>
                        <a:t>tions</a:t>
                      </a:r>
                      <a:endParaRPr lang="en-US" sz="1200" dirty="0">
                        <a:latin typeface="Calibri" pitchFamily="34" charset="0"/>
                        <a:ea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Calibri"/>
                          <a:ea typeface="Times New Roman"/>
                          <a:cs typeface="Times New Roman"/>
                        </a:rPr>
                        <a:t>The receptionist is logged in the system</a:t>
                      </a:r>
                    </a:p>
                  </a:txBody>
                  <a:tcPr marL="68580" marR="68580" marT="0" marB="0"/>
                </a:tc>
                <a:extLst>
                  <a:ext uri="{0D108BD9-81ED-4DB2-BD59-A6C34878D82A}">
                    <a16:rowId xmlns:a16="http://schemas.microsoft.com/office/drawing/2014/main" val="10007"/>
                  </a:ext>
                </a:extLst>
              </a:tr>
              <a:tr h="195487">
                <a:tc>
                  <a:txBody>
                    <a:bodyPr/>
                    <a:lstStyle/>
                    <a:p>
                      <a:pPr>
                        <a:spcAft>
                          <a:spcPts val="0"/>
                        </a:spcAft>
                      </a:pPr>
                      <a:r>
                        <a:rPr lang="ro-RO" sz="1200" dirty="0" err="1">
                          <a:latin typeface="Calibri" pitchFamily="34" charset="0"/>
                        </a:rPr>
                        <a:t>Postcondi</a:t>
                      </a:r>
                      <a:r>
                        <a:rPr lang="en-US" sz="1200" dirty="0" err="1">
                          <a:latin typeface="Calibri" pitchFamily="34" charset="0"/>
                        </a:rPr>
                        <a:t>tions</a:t>
                      </a:r>
                      <a:endParaRPr lang="en-US" sz="1200" dirty="0">
                        <a:latin typeface="Calibri" pitchFamily="34" charset="0"/>
                        <a:ea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Calibri"/>
                          <a:ea typeface="Times New Roman"/>
                          <a:cs typeface="Times New Roman"/>
                        </a:rPr>
                        <a:t>The</a:t>
                      </a:r>
                      <a:r>
                        <a:rPr lang="en-US" sz="1100" baseline="0" dirty="0">
                          <a:latin typeface="Calibri"/>
                          <a:ea typeface="Times New Roman"/>
                          <a:cs typeface="Times New Roman"/>
                        </a:rPr>
                        <a:t> b</a:t>
                      </a:r>
                      <a:r>
                        <a:rPr lang="en-US" sz="1100" dirty="0">
                          <a:latin typeface="Calibri"/>
                          <a:ea typeface="Times New Roman"/>
                          <a:cs typeface="Times New Roman"/>
                        </a:rPr>
                        <a:t>ooking was accomplished and the client receives booking confirmation.</a:t>
                      </a:r>
                    </a:p>
                  </a:txBody>
                  <a:tcPr marL="68580" marR="68580" marT="0" marB="0"/>
                </a:tc>
                <a:extLst>
                  <a:ext uri="{0D108BD9-81ED-4DB2-BD59-A6C34878D82A}">
                    <a16:rowId xmlns:a16="http://schemas.microsoft.com/office/drawing/2014/main" val="10008"/>
                  </a:ext>
                </a:extLst>
              </a:tr>
              <a:tr h="210730">
                <a:tc>
                  <a:txBody>
                    <a:bodyPr/>
                    <a:lstStyle/>
                    <a:p>
                      <a:pPr>
                        <a:spcAft>
                          <a:spcPts val="0"/>
                        </a:spcAft>
                      </a:pPr>
                      <a:r>
                        <a:rPr lang="en-US" sz="1200" dirty="0">
                          <a:latin typeface="Calibri" pitchFamily="34" charset="0"/>
                        </a:rPr>
                        <a:t>Trigger</a:t>
                      </a:r>
                      <a:endParaRPr lang="en-US" sz="1200" dirty="0">
                        <a:latin typeface="Calibri" pitchFamily="34" charset="0"/>
                        <a:ea typeface="Times New Roman"/>
                      </a:endParaRPr>
                    </a:p>
                  </a:txBody>
                  <a:tcPr marL="68580" marR="68580" marT="0" marB="0"/>
                </a:tc>
                <a:tc>
                  <a:txBody>
                    <a:bodyPr/>
                    <a:lstStyle/>
                    <a:p>
                      <a:pPr marL="0" marR="0">
                        <a:lnSpc>
                          <a:spcPct val="115000"/>
                        </a:lnSpc>
                        <a:spcBef>
                          <a:spcPts val="0"/>
                        </a:spcBef>
                        <a:spcAft>
                          <a:spcPts val="0"/>
                        </a:spcAft>
                      </a:pPr>
                      <a:r>
                        <a:rPr lang="ro-RO" sz="1100" dirty="0">
                          <a:latin typeface="Calibri"/>
                          <a:ea typeface="Times New Roman"/>
                          <a:cs typeface="Times New Roman"/>
                        </a:rPr>
                        <a:t>Client</a:t>
                      </a:r>
                      <a:r>
                        <a:rPr lang="en-US" sz="1100" baseline="0" dirty="0">
                          <a:latin typeface="Calibri"/>
                          <a:ea typeface="Times New Roman"/>
                          <a:cs typeface="Times New Roman"/>
                        </a:rPr>
                        <a:t> asks for booking one ore more rooms by email or by phone.</a:t>
                      </a:r>
                      <a:endParaRPr lang="en-US" sz="1100" dirty="0">
                        <a:latin typeface="Calibri"/>
                        <a:ea typeface="Times New Roman"/>
                        <a:cs typeface="Times New Roman"/>
                      </a:endParaRPr>
                    </a:p>
                  </a:txBody>
                  <a:tcPr marL="68580" marR="68580" marT="0" marB="0"/>
                </a:tc>
                <a:extLst>
                  <a:ext uri="{0D108BD9-81ED-4DB2-BD59-A6C34878D82A}">
                    <a16:rowId xmlns:a16="http://schemas.microsoft.com/office/drawing/2014/main" val="10009"/>
                  </a:ext>
                </a:extLst>
              </a:tr>
              <a:tr h="2632863">
                <a:tc>
                  <a:txBody>
                    <a:bodyPr/>
                    <a:lstStyle/>
                    <a:p>
                      <a:pPr>
                        <a:spcAft>
                          <a:spcPts val="0"/>
                        </a:spcAft>
                      </a:pPr>
                      <a:r>
                        <a:rPr lang="en-US" sz="1200" dirty="0">
                          <a:latin typeface="Calibri" pitchFamily="34" charset="0"/>
                        </a:rPr>
                        <a:t>Main course </a:t>
                      </a:r>
                      <a:endParaRPr lang="en-US" sz="1200" dirty="0">
                        <a:latin typeface="Calibri" pitchFamily="34" charset="0"/>
                        <a:ea typeface="Times New Roman"/>
                      </a:endParaRPr>
                    </a:p>
                  </a:txBody>
                  <a:tcPr marL="68580" marR="68580" marT="0" marB="0"/>
                </a:tc>
                <a:tc>
                  <a:txBody>
                    <a:bodyPr/>
                    <a:lstStyle/>
                    <a:p>
                      <a:pPr marL="342900" marR="0" lvl="0" indent="-342900">
                        <a:lnSpc>
                          <a:spcPct val="115000"/>
                        </a:lnSpc>
                        <a:spcBef>
                          <a:spcPts val="0"/>
                        </a:spcBef>
                        <a:spcAft>
                          <a:spcPts val="0"/>
                        </a:spcAft>
                        <a:buFont typeface="+mj-lt"/>
                        <a:buAutoNum type="arabicPeriod"/>
                      </a:pPr>
                      <a:r>
                        <a:rPr lang="en-US" sz="1100" dirty="0">
                          <a:latin typeface="Calibri" panose="020F0502020204030204" pitchFamily="34" charset="0"/>
                        </a:rPr>
                        <a:t>The client provides the receptionist with information on the period of accommodation and type of rooms required</a:t>
                      </a:r>
                      <a:endParaRPr lang="en-US" sz="1100" dirty="0">
                        <a:latin typeface="Calibri"/>
                        <a:ea typeface="Times New Roman"/>
                        <a:cs typeface="Times New Roman"/>
                      </a:endParaRPr>
                    </a:p>
                    <a:p>
                      <a:pPr marL="342900" marR="0" lvl="0" indent="-342900">
                        <a:lnSpc>
                          <a:spcPct val="115000"/>
                        </a:lnSpc>
                        <a:spcBef>
                          <a:spcPts val="0"/>
                        </a:spcBef>
                        <a:spcAft>
                          <a:spcPts val="0"/>
                        </a:spcAft>
                        <a:buFont typeface="+mj-lt"/>
                        <a:buAutoNum type="arabicPeriod"/>
                      </a:pPr>
                      <a:r>
                        <a:rPr lang="en-US" sz="1100" dirty="0">
                          <a:latin typeface="Calibri"/>
                          <a:ea typeface="Times New Roman"/>
                          <a:cs typeface="Times New Roman"/>
                        </a:rPr>
                        <a:t>The receptionist</a:t>
                      </a:r>
                      <a:r>
                        <a:rPr lang="en-US" sz="1100" baseline="0" dirty="0">
                          <a:latin typeface="Calibri"/>
                          <a:ea typeface="Times New Roman"/>
                          <a:cs typeface="Times New Roman"/>
                        </a:rPr>
                        <a:t> checks room availability</a:t>
                      </a:r>
                      <a:r>
                        <a:rPr lang="ro-RO" sz="1100" dirty="0">
                          <a:latin typeface="Calibri"/>
                          <a:ea typeface="Times New Roman"/>
                          <a:cs typeface="Times New Roman"/>
                        </a:rPr>
                        <a:t>. </a:t>
                      </a:r>
                      <a:endParaRPr lang="en-US" sz="1100" dirty="0">
                        <a:latin typeface="Calibri"/>
                        <a:ea typeface="Times New Roman"/>
                        <a:cs typeface="Times New Roman"/>
                      </a:endParaRPr>
                    </a:p>
                    <a:p>
                      <a:pPr marL="342900" marR="0" lvl="0" indent="-342900">
                        <a:lnSpc>
                          <a:spcPct val="115000"/>
                        </a:lnSpc>
                        <a:spcBef>
                          <a:spcPts val="0"/>
                        </a:spcBef>
                        <a:spcAft>
                          <a:spcPts val="0"/>
                        </a:spcAft>
                        <a:buFont typeface="+mj-lt"/>
                        <a:buAutoNum type="arabicPeriod"/>
                      </a:pPr>
                      <a:r>
                        <a:rPr lang="en-US" sz="1100" dirty="0">
                          <a:latin typeface="Calibri"/>
                          <a:ea typeface="Times New Roman"/>
                          <a:cs typeface="Times New Roman"/>
                        </a:rPr>
                        <a:t>The receptionist</a:t>
                      </a:r>
                      <a:r>
                        <a:rPr lang="en-US" sz="1100" baseline="0" dirty="0">
                          <a:latin typeface="Calibri"/>
                          <a:ea typeface="Times New Roman"/>
                          <a:cs typeface="Times New Roman"/>
                        </a:rPr>
                        <a:t> notifies the client that there are available rooms</a:t>
                      </a:r>
                      <a:r>
                        <a:rPr lang="ro-RO" sz="1100" dirty="0">
                          <a:latin typeface="Calibri"/>
                          <a:ea typeface="Times New Roman"/>
                          <a:cs typeface="Times New Roman"/>
                        </a:rPr>
                        <a:t>. </a:t>
                      </a:r>
                      <a:r>
                        <a:rPr lang="en-US" sz="1100" dirty="0">
                          <a:latin typeface="Calibri"/>
                          <a:ea typeface="Times New Roman"/>
                          <a:cs typeface="Times New Roman"/>
                        </a:rPr>
                        <a:t>[ A alternate</a:t>
                      </a:r>
                      <a:r>
                        <a:rPr lang="en-US" sz="1100" baseline="0" dirty="0">
                          <a:latin typeface="Calibri"/>
                          <a:ea typeface="Times New Roman"/>
                          <a:cs typeface="Times New Roman"/>
                        </a:rPr>
                        <a:t> course</a:t>
                      </a:r>
                      <a:r>
                        <a:rPr lang="en-US" sz="1100" dirty="0">
                          <a:latin typeface="Calibri"/>
                          <a:ea typeface="Times New Roman"/>
                          <a:cs typeface="Times New Roman"/>
                        </a:rPr>
                        <a:t>: There are not available rooms</a:t>
                      </a:r>
                      <a:r>
                        <a:rPr lang="en-US" sz="1100" baseline="0" dirty="0">
                          <a:latin typeface="Calibri"/>
                          <a:ea typeface="Times New Roman"/>
                          <a:cs typeface="Times New Roman"/>
                        </a:rPr>
                        <a:t> according to client requirements</a:t>
                      </a:r>
                      <a:r>
                        <a:rPr lang="en-US" sz="1100" dirty="0">
                          <a:latin typeface="Calibri"/>
                          <a:ea typeface="Times New Roman"/>
                          <a:cs typeface="Times New Roman"/>
                        </a:rPr>
                        <a:t>]</a:t>
                      </a:r>
                    </a:p>
                    <a:p>
                      <a:pPr marL="342900" marR="0" lvl="0" indent="-342900">
                        <a:lnSpc>
                          <a:spcPct val="115000"/>
                        </a:lnSpc>
                        <a:spcBef>
                          <a:spcPts val="0"/>
                        </a:spcBef>
                        <a:spcAft>
                          <a:spcPts val="0"/>
                        </a:spcAft>
                        <a:buFont typeface="+mj-lt"/>
                        <a:buAutoNum type="arabicPeriod"/>
                      </a:pPr>
                      <a:r>
                        <a:rPr lang="en-US" sz="1100" dirty="0">
                          <a:latin typeface="Calibri"/>
                          <a:ea typeface="Times New Roman"/>
                          <a:cs typeface="Times New Roman"/>
                        </a:rPr>
                        <a:t>The</a:t>
                      </a:r>
                      <a:r>
                        <a:rPr lang="en-US" sz="1100" baseline="0" dirty="0">
                          <a:latin typeface="Calibri"/>
                          <a:ea typeface="Times New Roman"/>
                          <a:cs typeface="Times New Roman"/>
                        </a:rPr>
                        <a:t> r</a:t>
                      </a:r>
                      <a:r>
                        <a:rPr lang="en-US" sz="1100" dirty="0">
                          <a:latin typeface="Calibri"/>
                          <a:ea typeface="Times New Roman"/>
                          <a:cs typeface="Times New Roman"/>
                        </a:rPr>
                        <a:t>eceptionist informs the client of the estimated costs. [</a:t>
                      </a:r>
                      <a:r>
                        <a:rPr lang="en-US" sz="1100" dirty="0" err="1">
                          <a:latin typeface="Calibri"/>
                          <a:ea typeface="Times New Roman"/>
                          <a:cs typeface="Times New Roman"/>
                        </a:rPr>
                        <a:t>Extention</a:t>
                      </a:r>
                      <a:r>
                        <a:rPr lang="en-US" sz="1100" dirty="0">
                          <a:latin typeface="Calibri"/>
                          <a:ea typeface="Times New Roman"/>
                          <a:cs typeface="Times New Roman"/>
                        </a:rPr>
                        <a:t> point: CU07 Decide</a:t>
                      </a:r>
                      <a:r>
                        <a:rPr lang="en-US" sz="1100" baseline="0" dirty="0">
                          <a:latin typeface="Calibri"/>
                          <a:ea typeface="Times New Roman"/>
                          <a:cs typeface="Times New Roman"/>
                        </a:rPr>
                        <a:t> discount granting]</a:t>
                      </a:r>
                      <a:endParaRPr lang="en-US" sz="1100" dirty="0">
                        <a:latin typeface="Calibri"/>
                        <a:ea typeface="Times New Roman"/>
                        <a:cs typeface="Times New Roman"/>
                      </a:endParaRPr>
                    </a:p>
                    <a:p>
                      <a:pPr marL="342900" marR="0" lvl="0" indent="-342900">
                        <a:lnSpc>
                          <a:spcPct val="115000"/>
                        </a:lnSpc>
                        <a:spcBef>
                          <a:spcPts val="0"/>
                        </a:spcBef>
                        <a:spcAft>
                          <a:spcPts val="0"/>
                        </a:spcAft>
                        <a:buFont typeface="+mj-lt"/>
                        <a:buAutoNum type="arabicPeriod"/>
                      </a:pPr>
                      <a:r>
                        <a:rPr lang="en-US" sz="1100" dirty="0">
                          <a:latin typeface="Calibri"/>
                          <a:ea typeface="Times New Roman"/>
                          <a:cs typeface="Times New Roman"/>
                        </a:rPr>
                        <a:t>The</a:t>
                      </a:r>
                      <a:r>
                        <a:rPr lang="en-US" sz="1100" baseline="0" dirty="0">
                          <a:latin typeface="Calibri"/>
                          <a:ea typeface="Times New Roman"/>
                          <a:cs typeface="Times New Roman"/>
                        </a:rPr>
                        <a:t> client confirms booking period and agrees estimated cost. </a:t>
                      </a:r>
                      <a:r>
                        <a:rPr lang="en-US" sz="1100" dirty="0">
                          <a:latin typeface="Calibri"/>
                          <a:ea typeface="Times New Roman"/>
                          <a:cs typeface="Times New Roman"/>
                        </a:rPr>
                        <a:t>[B alternate course: the client doesn’t agree</a:t>
                      </a:r>
                      <a:r>
                        <a:rPr lang="en-US" sz="1100" baseline="0" dirty="0">
                          <a:latin typeface="Calibri"/>
                          <a:ea typeface="Times New Roman"/>
                          <a:cs typeface="Times New Roman"/>
                        </a:rPr>
                        <a:t> the booking conditions</a:t>
                      </a:r>
                      <a:r>
                        <a:rPr lang="en-US" sz="1100" dirty="0">
                          <a:latin typeface="Calibri"/>
                          <a:ea typeface="Times New Roman"/>
                          <a:cs typeface="Times New Roman"/>
                        </a:rPr>
                        <a:t> ]</a:t>
                      </a:r>
                    </a:p>
                    <a:p>
                      <a:pPr marL="342900" marR="0" lvl="0" indent="-342900">
                        <a:lnSpc>
                          <a:spcPct val="115000"/>
                        </a:lnSpc>
                        <a:spcBef>
                          <a:spcPts val="0"/>
                        </a:spcBef>
                        <a:spcAft>
                          <a:spcPts val="0"/>
                        </a:spcAft>
                        <a:buFont typeface="+mj-lt"/>
                        <a:buAutoNum type="arabicPeriod"/>
                      </a:pPr>
                      <a:r>
                        <a:rPr lang="en-US" sz="1100" dirty="0">
                          <a:latin typeface="Calibri"/>
                          <a:ea typeface="Times New Roman"/>
                          <a:cs typeface="Times New Roman"/>
                        </a:rPr>
                        <a:t>The receptionist asks the customer identification data</a:t>
                      </a:r>
                      <a:r>
                        <a:rPr lang="ro-RO" sz="1100" dirty="0">
                          <a:latin typeface="Calibri"/>
                          <a:ea typeface="Times New Roman"/>
                          <a:cs typeface="Times New Roman"/>
                        </a:rPr>
                        <a:t>.  </a:t>
                      </a:r>
                      <a:r>
                        <a:rPr lang="en-US" sz="1100" dirty="0">
                          <a:latin typeface="Calibri"/>
                          <a:ea typeface="Times New Roman"/>
                          <a:cs typeface="Times New Roman"/>
                        </a:rPr>
                        <a:t>[C alternate course:  customer</a:t>
                      </a:r>
                      <a:r>
                        <a:rPr lang="en-US" sz="1100" baseline="0" dirty="0">
                          <a:latin typeface="Calibri"/>
                          <a:ea typeface="Times New Roman"/>
                          <a:cs typeface="Times New Roman"/>
                        </a:rPr>
                        <a:t> data are already in the system</a:t>
                      </a:r>
                      <a:r>
                        <a:rPr lang="en-US" sz="1100" dirty="0">
                          <a:latin typeface="Calibri"/>
                          <a:ea typeface="Times New Roman"/>
                          <a:cs typeface="Times New Roman"/>
                        </a:rPr>
                        <a:t>]</a:t>
                      </a:r>
                    </a:p>
                    <a:p>
                      <a:pPr marL="342900" marR="0" lvl="0" indent="-342900">
                        <a:lnSpc>
                          <a:spcPct val="115000"/>
                        </a:lnSpc>
                        <a:spcBef>
                          <a:spcPts val="0"/>
                        </a:spcBef>
                        <a:spcAft>
                          <a:spcPts val="0"/>
                        </a:spcAft>
                        <a:buFont typeface="+mj-lt"/>
                        <a:buAutoNum type="arabicPeriod"/>
                      </a:pPr>
                      <a:r>
                        <a:rPr lang="en-US" sz="1100" dirty="0">
                          <a:latin typeface="Calibri"/>
                          <a:ea typeface="Times New Roman"/>
                          <a:cs typeface="Times New Roman"/>
                        </a:rPr>
                        <a:t>Th</a:t>
                      </a:r>
                      <a:r>
                        <a:rPr lang="en-US" sz="1100" baseline="0" dirty="0">
                          <a:latin typeface="Calibri"/>
                          <a:ea typeface="Times New Roman"/>
                          <a:cs typeface="Times New Roman"/>
                        </a:rPr>
                        <a:t>e receptionist enters customer data in the system</a:t>
                      </a:r>
                      <a:r>
                        <a:rPr lang="ro-RO" sz="1100" dirty="0">
                          <a:latin typeface="Calibri"/>
                          <a:ea typeface="Times New Roman"/>
                          <a:cs typeface="Times New Roman"/>
                        </a:rPr>
                        <a:t>.</a:t>
                      </a:r>
                      <a:endParaRPr lang="en-US" sz="1100" dirty="0">
                        <a:latin typeface="Calibri"/>
                        <a:ea typeface="Times New Roman"/>
                        <a:cs typeface="Times New Roman"/>
                      </a:endParaRPr>
                    </a:p>
                    <a:p>
                      <a:pPr marL="342900" marR="0" lvl="0" indent="-342900">
                        <a:lnSpc>
                          <a:spcPct val="115000"/>
                        </a:lnSpc>
                        <a:spcBef>
                          <a:spcPts val="0"/>
                        </a:spcBef>
                        <a:spcAft>
                          <a:spcPts val="0"/>
                        </a:spcAft>
                        <a:buFont typeface="+mj-lt"/>
                        <a:buAutoNum type="arabicPeriod"/>
                      </a:pPr>
                      <a:r>
                        <a:rPr lang="en-US" sz="1100" dirty="0">
                          <a:latin typeface="Calibri"/>
                          <a:ea typeface="Times New Roman"/>
                          <a:cs typeface="Times New Roman"/>
                        </a:rPr>
                        <a:t>Th</a:t>
                      </a:r>
                      <a:r>
                        <a:rPr lang="en-US" sz="1100" baseline="0" dirty="0">
                          <a:latin typeface="Calibri"/>
                          <a:ea typeface="Times New Roman"/>
                          <a:cs typeface="Times New Roman"/>
                        </a:rPr>
                        <a:t>e receptionist makes room booking </a:t>
                      </a:r>
                      <a:r>
                        <a:rPr lang="ro-RO" sz="1100" dirty="0">
                          <a:latin typeface="Calibri"/>
                          <a:ea typeface="Times New Roman"/>
                          <a:cs typeface="Times New Roman"/>
                        </a:rPr>
                        <a:t>. </a:t>
                      </a:r>
                      <a:endParaRPr lang="en-US" sz="1100" dirty="0">
                        <a:latin typeface="Calibri"/>
                        <a:ea typeface="Times New Roman"/>
                        <a:cs typeface="Times New Roman"/>
                      </a:endParaRPr>
                    </a:p>
                    <a:p>
                      <a:pPr marL="342900" marR="0" lvl="0" indent="-342900">
                        <a:lnSpc>
                          <a:spcPct val="115000"/>
                        </a:lnSpc>
                        <a:spcBef>
                          <a:spcPts val="0"/>
                        </a:spcBef>
                        <a:spcAft>
                          <a:spcPts val="0"/>
                        </a:spcAft>
                        <a:buFont typeface="+mj-lt"/>
                        <a:buAutoNum type="arabicPeriod"/>
                      </a:pPr>
                      <a:r>
                        <a:rPr lang="en-US" sz="1100" dirty="0">
                          <a:latin typeface="Calibri"/>
                          <a:ea typeface="Times New Roman"/>
                          <a:cs typeface="Times New Roman"/>
                        </a:rPr>
                        <a:t>The client receives the confirmation</a:t>
                      </a:r>
                      <a:r>
                        <a:rPr lang="en-US" sz="1100" baseline="0" dirty="0">
                          <a:latin typeface="Calibri"/>
                          <a:ea typeface="Times New Roman"/>
                          <a:cs typeface="Times New Roman"/>
                        </a:rPr>
                        <a:t> of booking</a:t>
                      </a:r>
                      <a:r>
                        <a:rPr lang="en-US" sz="1100" dirty="0">
                          <a:latin typeface="Calibri"/>
                          <a:ea typeface="Times New Roman"/>
                          <a:cs typeface="Times New Roman"/>
                        </a:rPr>
                        <a:t>. </a:t>
                      </a:r>
                    </a:p>
                  </a:txBody>
                  <a:tcPr marL="68580" marR="68580" marT="0" marB="0"/>
                </a:tc>
                <a:extLst>
                  <a:ext uri="{0D108BD9-81ED-4DB2-BD59-A6C34878D82A}">
                    <a16:rowId xmlns:a16="http://schemas.microsoft.com/office/drawing/2014/main" val="10010"/>
                  </a:ext>
                </a:extLst>
              </a:tr>
              <a:tr h="752247">
                <a:tc>
                  <a:txBody>
                    <a:bodyPr/>
                    <a:lstStyle/>
                    <a:p>
                      <a:pPr>
                        <a:spcAft>
                          <a:spcPts val="0"/>
                        </a:spcAft>
                      </a:pPr>
                      <a:r>
                        <a:rPr lang="en-US" sz="1200" dirty="0">
                          <a:latin typeface="Calibri" pitchFamily="34" charset="0"/>
                        </a:rPr>
                        <a:t>Alternate courses</a:t>
                      </a:r>
                      <a:endParaRPr lang="en-US" sz="1200" dirty="0">
                        <a:latin typeface="Calibri" pitchFamily="34" charset="0"/>
                        <a:ea typeface="Times New Roman"/>
                      </a:endParaRPr>
                    </a:p>
                  </a:txBody>
                  <a:tcPr marL="68580" marR="68580" marT="0" marB="0"/>
                </a:tc>
                <a:tc>
                  <a:txBody>
                    <a:bodyPr/>
                    <a:lstStyle/>
                    <a:p>
                      <a:pPr marL="0" marR="0">
                        <a:lnSpc>
                          <a:spcPct val="115000"/>
                        </a:lnSpc>
                        <a:spcBef>
                          <a:spcPts val="0"/>
                        </a:spcBef>
                        <a:spcAft>
                          <a:spcPts val="0"/>
                        </a:spcAft>
                      </a:pPr>
                      <a:r>
                        <a:rPr lang="ro-RO" sz="1100" dirty="0">
                          <a:latin typeface="Calibri"/>
                          <a:ea typeface="Times New Roman"/>
                          <a:cs typeface="Times New Roman"/>
                        </a:rPr>
                        <a:t>A: 1. </a:t>
                      </a:r>
                      <a:r>
                        <a:rPr lang="en-US" sz="1100" dirty="0">
                          <a:latin typeface="Calibri"/>
                          <a:ea typeface="Times New Roman"/>
                          <a:cs typeface="Times New Roman"/>
                        </a:rPr>
                        <a:t>The receptionist provides booking alternatives to the client.</a:t>
                      </a:r>
                    </a:p>
                    <a:p>
                      <a:pPr marL="342900" marR="0" lvl="0" indent="-342900">
                        <a:lnSpc>
                          <a:spcPct val="115000"/>
                        </a:lnSpc>
                        <a:spcBef>
                          <a:spcPts val="0"/>
                        </a:spcBef>
                        <a:spcAft>
                          <a:spcPts val="0"/>
                        </a:spcAft>
                        <a:buFont typeface="+mj-lt"/>
                        <a:buNone/>
                      </a:pPr>
                      <a:r>
                        <a:rPr lang="ro-RO" sz="1100" dirty="0">
                          <a:latin typeface="Calibri"/>
                          <a:ea typeface="Times New Roman"/>
                          <a:cs typeface="Times New Roman"/>
                        </a:rPr>
                        <a:t>2. </a:t>
                      </a:r>
                      <a:r>
                        <a:rPr lang="en-US" sz="1100" dirty="0">
                          <a:latin typeface="Calibri"/>
                          <a:ea typeface="Times New Roman"/>
                          <a:cs typeface="Times New Roman"/>
                        </a:rPr>
                        <a:t>The client selects an alternative</a:t>
                      </a:r>
                      <a:r>
                        <a:rPr lang="en-US" sz="1100" baseline="0" dirty="0">
                          <a:latin typeface="Calibri"/>
                          <a:ea typeface="Times New Roman"/>
                          <a:cs typeface="Times New Roman"/>
                        </a:rPr>
                        <a:t> and the scenario ends. </a:t>
                      </a:r>
                      <a:endParaRPr lang="en-US" sz="1100" dirty="0">
                        <a:latin typeface="Calibri"/>
                        <a:ea typeface="Times New Roman"/>
                        <a:cs typeface="Times New Roman"/>
                      </a:endParaRPr>
                    </a:p>
                    <a:p>
                      <a:pPr marL="0" marR="0">
                        <a:lnSpc>
                          <a:spcPct val="115000"/>
                        </a:lnSpc>
                        <a:spcBef>
                          <a:spcPts val="0"/>
                        </a:spcBef>
                        <a:spcAft>
                          <a:spcPts val="0"/>
                        </a:spcAft>
                      </a:pPr>
                      <a:r>
                        <a:rPr lang="en-US" sz="1100" dirty="0">
                          <a:latin typeface="Calibri"/>
                          <a:ea typeface="Times New Roman"/>
                          <a:cs typeface="Times New Roman"/>
                        </a:rPr>
                        <a:t>B: </a:t>
                      </a:r>
                      <a:r>
                        <a:rPr lang="ro-RO" sz="1100" dirty="0">
                          <a:latin typeface="Calibri"/>
                          <a:ea typeface="Times New Roman"/>
                          <a:cs typeface="Times New Roman"/>
                        </a:rPr>
                        <a:t> 1.</a:t>
                      </a:r>
                      <a:r>
                        <a:rPr lang="ro-RO" sz="1100" baseline="0" dirty="0">
                          <a:latin typeface="Calibri"/>
                          <a:ea typeface="Times New Roman"/>
                          <a:cs typeface="Times New Roman"/>
                        </a:rPr>
                        <a:t>  </a:t>
                      </a:r>
                      <a:r>
                        <a:rPr lang="en-US" sz="1100" dirty="0">
                          <a:latin typeface="Calibri"/>
                          <a:ea typeface="Times New Roman"/>
                          <a:cs typeface="Times New Roman"/>
                        </a:rPr>
                        <a:t>the client does not confirm booking</a:t>
                      </a:r>
                      <a:r>
                        <a:rPr lang="en-US" sz="1100" baseline="0" dirty="0">
                          <a:latin typeface="Calibri"/>
                          <a:ea typeface="Times New Roman"/>
                          <a:cs typeface="Times New Roman"/>
                        </a:rPr>
                        <a:t> and the scenario ends. </a:t>
                      </a:r>
                      <a:endParaRPr lang="en-US" sz="1100" dirty="0">
                        <a:latin typeface="Calibri"/>
                        <a:ea typeface="Times New Roman"/>
                        <a:cs typeface="Times New Roman"/>
                      </a:endParaRPr>
                    </a:p>
                    <a:p>
                      <a:pPr marL="0" marR="0">
                        <a:lnSpc>
                          <a:spcPct val="115000"/>
                        </a:lnSpc>
                        <a:spcBef>
                          <a:spcPts val="0"/>
                        </a:spcBef>
                        <a:spcAft>
                          <a:spcPts val="0"/>
                        </a:spcAft>
                      </a:pPr>
                      <a:r>
                        <a:rPr lang="en-US" sz="1100" dirty="0">
                          <a:latin typeface="Calibri"/>
                          <a:ea typeface="Times New Roman"/>
                          <a:cs typeface="Times New Roman"/>
                        </a:rPr>
                        <a:t>C:</a:t>
                      </a:r>
                      <a:r>
                        <a:rPr lang="ro-RO" sz="1100" baseline="0" dirty="0">
                          <a:latin typeface="Calibri"/>
                          <a:ea typeface="Times New Roman"/>
                          <a:cs typeface="Times New Roman"/>
                        </a:rPr>
                        <a:t>  1. </a:t>
                      </a:r>
                      <a:r>
                        <a:rPr lang="en-US" sz="1100" baseline="0" dirty="0">
                          <a:latin typeface="Calibri"/>
                          <a:ea typeface="Times New Roman"/>
                          <a:cs typeface="Times New Roman"/>
                        </a:rPr>
                        <a:t>Go to step</a:t>
                      </a:r>
                      <a:r>
                        <a:rPr lang="en-US" sz="1100" dirty="0">
                          <a:latin typeface="Calibri"/>
                          <a:ea typeface="Times New Roman"/>
                          <a:cs typeface="Times New Roman"/>
                        </a:rPr>
                        <a:t> 8.</a:t>
                      </a:r>
                    </a:p>
                  </a:txBody>
                  <a:tcPr marL="68580" marR="68580" marT="0" marB="0"/>
                </a:tc>
                <a:extLst>
                  <a:ext uri="{0D108BD9-81ED-4DB2-BD59-A6C34878D82A}">
                    <a16:rowId xmlns:a16="http://schemas.microsoft.com/office/drawing/2014/main" val="10011"/>
                  </a:ext>
                </a:extLst>
              </a:tr>
              <a:tr h="188062">
                <a:tc>
                  <a:txBody>
                    <a:bodyPr/>
                    <a:lstStyle/>
                    <a:p>
                      <a:pPr>
                        <a:spcAft>
                          <a:spcPts val="0"/>
                        </a:spcAft>
                      </a:pPr>
                      <a:r>
                        <a:rPr lang="en-US" sz="1200" dirty="0">
                          <a:latin typeface="Calibri" pitchFamily="34" charset="0"/>
                        </a:rPr>
                        <a:t>Relationships </a:t>
                      </a:r>
                      <a:endParaRPr lang="en-US" sz="1200" dirty="0">
                        <a:latin typeface="Calibri" pitchFamily="34" charset="0"/>
                        <a:ea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Calibri"/>
                          <a:ea typeface="Times New Roman"/>
                          <a:cs typeface="Times New Roman"/>
                        </a:rPr>
                        <a:t>Extended by</a:t>
                      </a:r>
                      <a:r>
                        <a:rPr lang="ro-RO" sz="1100" dirty="0">
                          <a:latin typeface="Calibri"/>
                          <a:ea typeface="Times New Roman"/>
                          <a:cs typeface="Times New Roman"/>
                        </a:rPr>
                        <a:t> CU07 </a:t>
                      </a:r>
                      <a:r>
                        <a:rPr lang="en-US" sz="1100" dirty="0">
                          <a:latin typeface="Calibri"/>
                          <a:ea typeface="Times New Roman"/>
                          <a:cs typeface="Times New Roman"/>
                        </a:rPr>
                        <a:t>Decide</a:t>
                      </a:r>
                      <a:r>
                        <a:rPr lang="en-US" sz="1100" baseline="0" dirty="0">
                          <a:latin typeface="Calibri"/>
                          <a:ea typeface="Times New Roman"/>
                          <a:cs typeface="Times New Roman"/>
                        </a:rPr>
                        <a:t> discount granting</a:t>
                      </a:r>
                      <a:endParaRPr lang="en-US" sz="1100" dirty="0">
                        <a:latin typeface="Calibri"/>
                        <a:ea typeface="Times New Roman"/>
                        <a:cs typeface="Times New Roman"/>
                      </a:endParaRPr>
                    </a:p>
                  </a:txBody>
                  <a:tcPr marL="68580" marR="68580" marT="0" marB="0"/>
                </a:tc>
                <a:extLst>
                  <a:ext uri="{0D108BD9-81ED-4DB2-BD59-A6C34878D82A}">
                    <a16:rowId xmlns:a16="http://schemas.microsoft.com/office/drawing/2014/main" val="10012"/>
                  </a:ext>
                </a:extLst>
              </a:tr>
              <a:tr h="188062">
                <a:tc>
                  <a:txBody>
                    <a:bodyPr/>
                    <a:lstStyle/>
                    <a:p>
                      <a:pPr>
                        <a:spcAft>
                          <a:spcPts val="0"/>
                        </a:spcAft>
                      </a:pPr>
                      <a:r>
                        <a:rPr lang="en-US" sz="1200" dirty="0">
                          <a:latin typeface="Calibri" pitchFamily="34" charset="0"/>
                        </a:rPr>
                        <a:t>Frequency of use</a:t>
                      </a:r>
                      <a:endParaRPr lang="en-US" sz="1200" dirty="0">
                        <a:latin typeface="Calibri" pitchFamily="34" charset="0"/>
                        <a:ea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Calibri"/>
                          <a:ea typeface="Times New Roman"/>
                          <a:cs typeface="Times New Roman"/>
                        </a:rPr>
                        <a:t>Very often</a:t>
                      </a:r>
                    </a:p>
                  </a:txBody>
                  <a:tcPr marL="68580" marR="68580" marT="0" marB="0"/>
                </a:tc>
                <a:extLst>
                  <a:ext uri="{0D108BD9-81ED-4DB2-BD59-A6C34878D82A}">
                    <a16:rowId xmlns:a16="http://schemas.microsoft.com/office/drawing/2014/main" val="10013"/>
                  </a:ext>
                </a:extLst>
              </a:tr>
              <a:tr h="263347">
                <a:tc>
                  <a:txBody>
                    <a:bodyPr/>
                    <a:lstStyle/>
                    <a:p>
                      <a:pPr>
                        <a:spcAft>
                          <a:spcPts val="0"/>
                        </a:spcAft>
                      </a:pPr>
                      <a:r>
                        <a:rPr lang="en-US" sz="1200" dirty="0">
                          <a:latin typeface="Calibri" pitchFamily="34" charset="0"/>
                        </a:rPr>
                        <a:t>Business rules</a:t>
                      </a:r>
                      <a:endParaRPr lang="en-US" sz="1200" dirty="0">
                        <a:latin typeface="Calibri" pitchFamily="34" charset="0"/>
                        <a:ea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Calibri"/>
                          <a:ea typeface="Times New Roman"/>
                          <a:cs typeface="Times New Roman"/>
                        </a:rPr>
                        <a:t>When the</a:t>
                      </a:r>
                      <a:r>
                        <a:rPr lang="en-US" sz="1100" baseline="0" dirty="0">
                          <a:latin typeface="Calibri"/>
                          <a:ea typeface="Times New Roman"/>
                          <a:cs typeface="Times New Roman"/>
                        </a:rPr>
                        <a:t> client asks for discount, the receptionist can grant it only if manager agrees with it . </a:t>
                      </a:r>
                      <a:endParaRPr lang="en-US" sz="1100" dirty="0">
                        <a:latin typeface="Calibri"/>
                        <a:ea typeface="Times New Roman"/>
                        <a:cs typeface="Times New Roman"/>
                      </a:endParaRPr>
                    </a:p>
                  </a:txBody>
                  <a:tcPr marL="68580" marR="68580" marT="0" marB="0"/>
                </a:tc>
                <a:extLst>
                  <a:ext uri="{0D108BD9-81ED-4DB2-BD59-A6C34878D82A}">
                    <a16:rowId xmlns:a16="http://schemas.microsoft.com/office/drawing/2014/main" val="1001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77059" name="Group 3"/>
          <p:cNvGraphicFramePr>
            <a:graphicFrameLocks noGrp="1"/>
          </p:cNvGraphicFramePr>
          <p:nvPr>
            <p:ph idx="4294967295"/>
            <p:extLst/>
          </p:nvPr>
        </p:nvGraphicFramePr>
        <p:xfrm>
          <a:off x="431800" y="1254125"/>
          <a:ext cx="8324850" cy="4679949"/>
        </p:xfrm>
        <a:graphic>
          <a:graphicData uri="http://schemas.openxmlformats.org/drawingml/2006/table">
            <a:tbl>
              <a:tblPr/>
              <a:tblGrid>
                <a:gridCol w="2137962">
                  <a:extLst>
                    <a:ext uri="{9D8B030D-6E8A-4147-A177-3AD203B41FA5}">
                      <a16:colId xmlns:a16="http://schemas.microsoft.com/office/drawing/2014/main" val="20000"/>
                    </a:ext>
                  </a:extLst>
                </a:gridCol>
                <a:gridCol w="1909355">
                  <a:extLst>
                    <a:ext uri="{9D8B030D-6E8A-4147-A177-3AD203B41FA5}">
                      <a16:colId xmlns:a16="http://schemas.microsoft.com/office/drawing/2014/main" val="20001"/>
                    </a:ext>
                  </a:extLst>
                </a:gridCol>
                <a:gridCol w="4277533">
                  <a:extLst>
                    <a:ext uri="{9D8B030D-6E8A-4147-A177-3AD203B41FA5}">
                      <a16:colId xmlns:a16="http://schemas.microsoft.com/office/drawing/2014/main" val="20002"/>
                    </a:ext>
                  </a:extLst>
                </a:gridCol>
              </a:tblGrid>
              <a:tr h="365748">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pitchFamily="2" charset="2"/>
                        <a:buNone/>
                        <a:tabLst/>
                      </a:pPr>
                      <a:r>
                        <a:rPr kumimoji="0" lang="de-AT" sz="1800" b="1" i="0" u="none" strike="noStrike" cap="none" normalizeH="0" baseline="0" dirty="0">
                          <a:ln>
                            <a:noFill/>
                          </a:ln>
                          <a:solidFill>
                            <a:srgbClr val="000066"/>
                          </a:solidFill>
                          <a:effectLst/>
                          <a:latin typeface="Verdana" pitchFamily="34" charset="0"/>
                        </a:rPr>
                        <a:t>Name</a:t>
                      </a:r>
                    </a:p>
                  </a:txBody>
                  <a:tcPr marL="94298" marR="94298" marT="45714" marB="45714" horzOverflow="overflow">
                    <a:lnL cap="flat">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pitchFamily="2" charset="2"/>
                        <a:buNone/>
                        <a:tabLst/>
                      </a:pPr>
                      <a:r>
                        <a:rPr kumimoji="0" lang="de-AT" sz="1800" b="1" i="0" u="none" strike="noStrike" cap="none" normalizeH="0" baseline="0" dirty="0">
                          <a:ln>
                            <a:noFill/>
                          </a:ln>
                          <a:solidFill>
                            <a:srgbClr val="000066"/>
                          </a:solidFill>
                          <a:effectLst/>
                          <a:latin typeface="Verdana" pitchFamily="34" charset="0"/>
                        </a:rPr>
                        <a:t>Notation</a:t>
                      </a:r>
                    </a:p>
                  </a:txBody>
                  <a:tcPr marL="94298" marR="94298"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pitchFamily="2" charset="2"/>
                        <a:buNone/>
                        <a:tabLst/>
                      </a:pPr>
                      <a:r>
                        <a:rPr kumimoji="0" lang="en-US" sz="1800" b="1" i="0" u="none" strike="noStrike" cap="none" normalizeH="0" baseline="0" noProof="0" dirty="0">
                          <a:ln>
                            <a:noFill/>
                          </a:ln>
                          <a:solidFill>
                            <a:srgbClr val="000066"/>
                          </a:solidFill>
                          <a:effectLst/>
                          <a:latin typeface="Verdana" pitchFamily="34" charset="0"/>
                        </a:rPr>
                        <a:t>Description</a:t>
                      </a:r>
                    </a:p>
                  </a:txBody>
                  <a:tcPr marL="94298" marR="94298" marT="45714" marB="45714" horzOverflow="overflow">
                    <a:lnL w="12700"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19019">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pitchFamily="2" charset="2"/>
                        <a:buNone/>
                        <a:tabLst/>
                      </a:pPr>
                      <a:r>
                        <a:rPr kumimoji="0" lang="en-US" sz="1800" b="0" i="0" u="none" strike="noStrike" cap="none" normalizeH="0" baseline="0" noProof="0" dirty="0">
                          <a:ln>
                            <a:noFill/>
                          </a:ln>
                          <a:solidFill>
                            <a:srgbClr val="000066"/>
                          </a:solidFill>
                          <a:effectLst/>
                          <a:latin typeface="Verdana" pitchFamily="34" charset="0"/>
                        </a:rPr>
                        <a:t>System</a:t>
                      </a:r>
                    </a:p>
                  </a:txBody>
                  <a:tcPr marL="94298" marR="94298" marT="45714" marB="45714"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pitchFamily="2" charset="2"/>
                        <a:buNone/>
                        <a:tabLst/>
                      </a:pPr>
                      <a:endParaRPr kumimoji="0" lang="de-AT" sz="1800" b="0" i="0" u="none" strike="noStrike" cap="none" normalizeH="0" baseline="0" dirty="0">
                        <a:ln>
                          <a:noFill/>
                        </a:ln>
                        <a:solidFill>
                          <a:schemeClr val="tx1"/>
                        </a:solidFill>
                        <a:effectLst/>
                        <a:latin typeface="Verdana" pitchFamily="34" charset="0"/>
                      </a:endParaRPr>
                    </a:p>
                  </a:txBody>
                  <a:tcPr marL="94298" marR="94298"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pitchFamily="2" charset="2"/>
                        <a:buNone/>
                        <a:tabLst/>
                      </a:pPr>
                      <a:r>
                        <a:rPr kumimoji="0" lang="en-US" sz="1800" b="0" i="0" u="none" strike="noStrike" cap="none" normalizeH="0" baseline="0" noProof="0" dirty="0">
                          <a:ln>
                            <a:noFill/>
                          </a:ln>
                          <a:solidFill>
                            <a:schemeClr val="tx1"/>
                          </a:solidFill>
                          <a:effectLst/>
                          <a:latin typeface="Verdana" pitchFamily="34" charset="0"/>
                        </a:rPr>
                        <a:t>Boundaries between the system and the users of the system</a:t>
                      </a:r>
                    </a:p>
                  </a:txBody>
                  <a:tcPr marL="94298" marR="94298" marT="45714" marB="45714"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23782">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pitchFamily="2" charset="2"/>
                        <a:buNone/>
                        <a:tabLst/>
                      </a:pPr>
                      <a:r>
                        <a:rPr kumimoji="0" lang="en-US" sz="1800" b="0" i="0" u="none" strike="noStrike" cap="none" normalizeH="0" baseline="0" noProof="0" dirty="0">
                          <a:ln>
                            <a:noFill/>
                          </a:ln>
                          <a:solidFill>
                            <a:srgbClr val="000066"/>
                          </a:solidFill>
                          <a:effectLst/>
                          <a:latin typeface="Verdana" pitchFamily="34" charset="0"/>
                        </a:rPr>
                        <a:t>Use case</a:t>
                      </a:r>
                    </a:p>
                  </a:txBody>
                  <a:tcPr marL="94298" marR="94298" marT="45714" marB="45714"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pitchFamily="2" charset="2"/>
                        <a:buNone/>
                        <a:tabLst/>
                      </a:pPr>
                      <a:endParaRPr kumimoji="0" lang="de-AT" sz="1800" b="0" i="0" u="none" strike="noStrike" cap="none" normalizeH="0" baseline="0">
                        <a:ln>
                          <a:noFill/>
                        </a:ln>
                        <a:solidFill>
                          <a:schemeClr val="tx1"/>
                        </a:solidFill>
                        <a:effectLst/>
                        <a:latin typeface="Verdana" pitchFamily="34" charset="0"/>
                      </a:endParaRPr>
                    </a:p>
                  </a:txBody>
                  <a:tcPr marL="94298" marR="94298"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pitchFamily="2" charset="2"/>
                        <a:buNone/>
                        <a:tabLst/>
                      </a:pPr>
                      <a:r>
                        <a:rPr kumimoji="0" lang="en-US" sz="1800" b="0" i="0" u="none" strike="noStrike" cap="none" normalizeH="0" baseline="0" noProof="0" dirty="0">
                          <a:ln>
                            <a:noFill/>
                          </a:ln>
                          <a:solidFill>
                            <a:schemeClr val="tx1"/>
                          </a:solidFill>
                          <a:effectLst/>
                          <a:latin typeface="Verdana" pitchFamily="34" charset="0"/>
                        </a:rPr>
                        <a:t>Unit of functionality of the system</a:t>
                      </a:r>
                    </a:p>
                  </a:txBody>
                  <a:tcPr marL="94298" marR="94298" marT="45714" marB="45714"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71400">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pitchFamily="2" charset="2"/>
                        <a:buNone/>
                        <a:tabLst/>
                      </a:pPr>
                      <a:r>
                        <a:rPr kumimoji="0" lang="en-US" sz="1800" b="0" i="0" u="none" strike="noStrike" cap="none" normalizeH="0" baseline="0" noProof="0" dirty="0">
                          <a:ln>
                            <a:noFill/>
                          </a:ln>
                          <a:solidFill>
                            <a:srgbClr val="000066"/>
                          </a:solidFill>
                          <a:effectLst/>
                          <a:latin typeface="Verdana" pitchFamily="34" charset="0"/>
                        </a:rPr>
                        <a:t>Actor</a:t>
                      </a:r>
                    </a:p>
                  </a:txBody>
                  <a:tcPr marL="94298" marR="94298" marT="45714" marB="45714"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pitchFamily="2" charset="2"/>
                        <a:buNone/>
                        <a:tabLst/>
                      </a:pPr>
                      <a:endParaRPr kumimoji="0" lang="de-AT" sz="1800" b="0" i="0" u="none" strike="noStrike" cap="none" normalizeH="0" baseline="0" dirty="0">
                        <a:ln>
                          <a:noFill/>
                        </a:ln>
                        <a:solidFill>
                          <a:schemeClr val="tx1"/>
                        </a:solidFill>
                        <a:effectLst/>
                        <a:latin typeface="Verdana" pitchFamily="34" charset="0"/>
                      </a:endParaRPr>
                    </a:p>
                  </a:txBody>
                  <a:tcPr marL="94298" marR="94298"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pitchFamily="2" charset="2"/>
                        <a:buNone/>
                        <a:tabLst/>
                      </a:pPr>
                      <a:r>
                        <a:rPr kumimoji="0" lang="en-US" sz="1800" b="0" i="0" u="none" strike="noStrike" cap="none" normalizeH="0" baseline="0" noProof="0" dirty="0">
                          <a:ln>
                            <a:noFill/>
                          </a:ln>
                          <a:solidFill>
                            <a:schemeClr val="tx1"/>
                          </a:solidFill>
                          <a:effectLst/>
                          <a:latin typeface="Verdana" pitchFamily="34" charset="0"/>
                        </a:rPr>
                        <a:t>Role of the users of the system</a:t>
                      </a:r>
                    </a:p>
                  </a:txBody>
                  <a:tcPr marL="94298" marR="94298" marT="45714" marB="45714"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7541" name="Rectangle 2"/>
          <p:cNvSpPr>
            <a:spLocks noGrp="1" noChangeArrowheads="1"/>
          </p:cNvSpPr>
          <p:nvPr>
            <p:ph type="title"/>
          </p:nvPr>
        </p:nvSpPr>
        <p:spPr>
          <a:xfrm>
            <a:off x="323850" y="152400"/>
            <a:ext cx="8534400" cy="776288"/>
          </a:xfrm>
        </p:spPr>
        <p:txBody>
          <a:bodyPr/>
          <a:lstStyle/>
          <a:p>
            <a:pPr eaLnBrk="1" hangingPunct="1"/>
            <a:r>
              <a:rPr lang="en-US" altLang="de-DE"/>
              <a:t>Notation Elements (1/2)</a:t>
            </a:r>
          </a:p>
        </p:txBody>
      </p:sp>
      <p:sp>
        <p:nvSpPr>
          <p:cNvPr id="10" name="Foliennummernplatzhalter 9"/>
          <p:cNvSpPr>
            <a:spLocks noGrp="1"/>
          </p:cNvSpPr>
          <p:nvPr>
            <p:ph type="sldNum" sz="quarter" idx="14"/>
          </p:nvPr>
        </p:nvSpPr>
        <p:spPr/>
        <p:txBody>
          <a:bodyPr/>
          <a:lstStyle/>
          <a:p>
            <a:pPr>
              <a:defRPr/>
            </a:pPr>
            <a:r>
              <a:rPr lang="de-DE" dirty="0">
                <a:latin typeface="+mn-lt"/>
                <a:ea typeface="+mn-ea"/>
              </a:rPr>
              <a:t>40</a:t>
            </a:r>
          </a:p>
        </p:txBody>
      </p:sp>
      <p:pic>
        <p:nvPicPr>
          <p:cNvPr id="107543" name="Grafik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82888" y="1795463"/>
            <a:ext cx="1484312"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544" name="Grafik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3535363"/>
            <a:ext cx="64928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545" name="Grafik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4716463"/>
            <a:ext cx="3444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78083" name="Group 3"/>
          <p:cNvGraphicFramePr>
            <a:graphicFrameLocks noGrp="1"/>
          </p:cNvGraphicFramePr>
          <p:nvPr>
            <p:ph idx="4294967295"/>
            <p:extLst/>
          </p:nvPr>
        </p:nvGraphicFramePr>
        <p:xfrm>
          <a:off x="431800" y="1252538"/>
          <a:ext cx="8289925" cy="4799013"/>
        </p:xfrm>
        <a:graphic>
          <a:graphicData uri="http://schemas.openxmlformats.org/drawingml/2006/table">
            <a:tbl>
              <a:tblPr/>
              <a:tblGrid>
                <a:gridCol w="2192338">
                  <a:extLst>
                    <a:ext uri="{9D8B030D-6E8A-4147-A177-3AD203B41FA5}">
                      <a16:colId xmlns:a16="http://schemas.microsoft.com/office/drawing/2014/main" val="20000"/>
                    </a:ext>
                  </a:extLst>
                </a:gridCol>
                <a:gridCol w="1957387">
                  <a:extLst>
                    <a:ext uri="{9D8B030D-6E8A-4147-A177-3AD203B41FA5}">
                      <a16:colId xmlns:a16="http://schemas.microsoft.com/office/drawing/2014/main" val="20001"/>
                    </a:ext>
                  </a:extLst>
                </a:gridCol>
                <a:gridCol w="4140200">
                  <a:extLst>
                    <a:ext uri="{9D8B030D-6E8A-4147-A177-3AD203B41FA5}">
                      <a16:colId xmlns:a16="http://schemas.microsoft.com/office/drawing/2014/main" val="20002"/>
                    </a:ext>
                  </a:extLst>
                </a:gridCol>
              </a:tblGrid>
              <a:tr h="496888">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charset="0"/>
                        <a:buNone/>
                        <a:tabLst/>
                      </a:pPr>
                      <a:r>
                        <a:rPr kumimoji="0" lang="de-AT" sz="1800" b="1" i="0" u="none" strike="noStrike" cap="none" normalizeH="0" baseline="0" dirty="0">
                          <a:ln>
                            <a:noFill/>
                          </a:ln>
                          <a:solidFill>
                            <a:srgbClr val="000066"/>
                          </a:solidFill>
                          <a:effectLst/>
                          <a:latin typeface="Verdana" charset="0"/>
                          <a:ea typeface="ＭＳ Ｐゴシック" charset="0"/>
                        </a:rPr>
                        <a:t>Name</a:t>
                      </a:r>
                    </a:p>
                  </a:txBody>
                  <a:tcPr marL="91884" marR="91884" horzOverflow="overflow">
                    <a:lnL>
                      <a:noFill/>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charset="0"/>
                        <a:buNone/>
                        <a:tabLst/>
                      </a:pPr>
                      <a:r>
                        <a:rPr kumimoji="0" lang="de-AT" sz="1800" b="1" i="0" u="none" strike="noStrike" cap="none" normalizeH="0" baseline="0">
                          <a:ln>
                            <a:noFill/>
                          </a:ln>
                          <a:solidFill>
                            <a:srgbClr val="000066"/>
                          </a:solidFill>
                          <a:effectLst/>
                          <a:latin typeface="Verdana" charset="0"/>
                          <a:ea typeface="ＭＳ Ｐゴシック" charset="0"/>
                        </a:rPr>
                        <a:t>Notation</a:t>
                      </a:r>
                    </a:p>
                  </a:txBody>
                  <a:tcPr marL="91884" marR="918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charset="0"/>
                        <a:buNone/>
                        <a:tabLst/>
                      </a:pPr>
                      <a:r>
                        <a:rPr kumimoji="0" lang="de-AT" sz="1800" b="1" i="0" u="none" strike="noStrike" cap="none" normalizeH="0" baseline="0">
                          <a:ln>
                            <a:noFill/>
                          </a:ln>
                          <a:solidFill>
                            <a:srgbClr val="000066"/>
                          </a:solidFill>
                          <a:effectLst/>
                          <a:latin typeface="Verdana" charset="0"/>
                          <a:ea typeface="ＭＳ Ｐゴシック" charset="0"/>
                        </a:rPr>
                        <a:t>Description</a:t>
                      </a:r>
                    </a:p>
                  </a:txBody>
                  <a:tcPr marL="91884" marR="91884" horzOverflow="overflow">
                    <a:lnL w="1270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01725">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charset="0"/>
                        <a:buNone/>
                        <a:tabLst/>
                      </a:pPr>
                      <a:r>
                        <a:rPr kumimoji="0" lang="de-AT" sz="1800" b="0" i="0" u="none" strike="noStrike" cap="none" normalizeH="0" baseline="0">
                          <a:ln>
                            <a:noFill/>
                          </a:ln>
                          <a:solidFill>
                            <a:srgbClr val="000066"/>
                          </a:solidFill>
                          <a:effectLst/>
                          <a:latin typeface="Verdana" charset="0"/>
                          <a:ea typeface="ＭＳ Ｐゴシック" charset="0"/>
                        </a:rPr>
                        <a:t>Association</a:t>
                      </a:r>
                    </a:p>
                  </a:txBody>
                  <a:tcPr marL="91884" marR="91884"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charset="0"/>
                        <a:buNone/>
                        <a:tabLst/>
                      </a:pPr>
                      <a:endParaRPr kumimoji="0" lang="en-US" sz="1800" b="0" i="0" u="none" strike="noStrike" cap="none" normalizeH="0" baseline="0" noProof="0" dirty="0">
                        <a:ln>
                          <a:noFill/>
                        </a:ln>
                        <a:solidFill>
                          <a:schemeClr val="tx1"/>
                        </a:solidFill>
                        <a:effectLst/>
                        <a:latin typeface="Verdana" charset="0"/>
                        <a:ea typeface="ＭＳ Ｐゴシック" charset="0"/>
                      </a:endParaRPr>
                    </a:p>
                  </a:txBody>
                  <a:tcPr marL="91884" marR="918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charset="0"/>
                        <a:buNone/>
                        <a:tabLst/>
                      </a:pPr>
                      <a:r>
                        <a:rPr kumimoji="0" lang="en-US" sz="1800" b="0" i="0" u="none" strike="noStrike" cap="none" normalizeH="0" baseline="0" noProof="0" dirty="0">
                          <a:ln>
                            <a:noFill/>
                          </a:ln>
                          <a:solidFill>
                            <a:schemeClr val="tx1"/>
                          </a:solidFill>
                          <a:effectLst/>
                          <a:latin typeface="Verdana" charset="0"/>
                          <a:ea typeface="ＭＳ Ｐゴシック" charset="0"/>
                        </a:rPr>
                        <a:t>Relationship between use cases and actors</a:t>
                      </a:r>
                    </a:p>
                  </a:txBody>
                  <a:tcPr marL="91884" marR="91884"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66800">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charset="0"/>
                        <a:buNone/>
                        <a:tabLst/>
                      </a:pPr>
                      <a:r>
                        <a:rPr kumimoji="0" lang="de-AT" sz="1800" b="0" i="0" u="none" strike="noStrike" cap="none" normalizeH="0" baseline="0">
                          <a:ln>
                            <a:noFill/>
                          </a:ln>
                          <a:solidFill>
                            <a:srgbClr val="000066"/>
                          </a:solidFill>
                          <a:effectLst/>
                          <a:latin typeface="Verdana" charset="0"/>
                          <a:ea typeface="ＭＳ Ｐゴシック" charset="0"/>
                        </a:rPr>
                        <a:t>Generalization</a:t>
                      </a:r>
                    </a:p>
                  </a:txBody>
                  <a:tcPr marL="91884" marR="91884"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charset="0"/>
                        <a:buNone/>
                        <a:tabLst/>
                      </a:pPr>
                      <a:endParaRPr kumimoji="0" lang="de-AT" sz="1800" b="0" i="0" u="none" strike="noStrike" cap="none" normalizeH="0" baseline="0">
                        <a:ln>
                          <a:noFill/>
                        </a:ln>
                        <a:solidFill>
                          <a:schemeClr val="tx1"/>
                        </a:solidFill>
                        <a:effectLst/>
                        <a:latin typeface="Verdana" charset="0"/>
                        <a:ea typeface="ＭＳ Ｐゴシック" charset="0"/>
                      </a:endParaRPr>
                    </a:p>
                  </a:txBody>
                  <a:tcPr marL="91884" marR="918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charset="0"/>
                        <a:buNone/>
                        <a:tabLst/>
                      </a:pPr>
                      <a:r>
                        <a:rPr kumimoji="0" lang="de-AT" sz="1800" b="0" i="0" u="none" strike="noStrike" cap="none" normalizeH="0" baseline="0">
                          <a:ln>
                            <a:noFill/>
                          </a:ln>
                          <a:solidFill>
                            <a:schemeClr val="tx1"/>
                          </a:solidFill>
                          <a:effectLst/>
                          <a:latin typeface="Verdana" charset="0"/>
                          <a:ea typeface="ＭＳ Ｐゴシック" charset="0"/>
                        </a:rPr>
                        <a:t>Inheritance relationship between actors or use cases</a:t>
                      </a:r>
                    </a:p>
                  </a:txBody>
                  <a:tcPr marL="91884" marR="91884"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66800">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charset="0"/>
                        <a:buNone/>
                        <a:tabLst/>
                      </a:pPr>
                      <a:r>
                        <a:rPr kumimoji="0" lang="de-AT" sz="1800" b="0" i="0" u="none" strike="noStrike" cap="none" normalizeH="0" baseline="0">
                          <a:ln>
                            <a:noFill/>
                          </a:ln>
                          <a:solidFill>
                            <a:srgbClr val="000066"/>
                          </a:solidFill>
                          <a:effectLst/>
                          <a:latin typeface="Verdana" charset="0"/>
                          <a:ea typeface="ＭＳ Ｐゴシック" charset="0"/>
                        </a:rPr>
                        <a:t>Extend relationship</a:t>
                      </a:r>
                    </a:p>
                  </a:txBody>
                  <a:tcPr marL="91884" marR="91884"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charset="0"/>
                        <a:buNone/>
                        <a:tabLst/>
                      </a:pPr>
                      <a:endParaRPr kumimoji="0" lang="de-AT" sz="1800" b="0" i="0" u="none" strike="noStrike" cap="none" normalizeH="0" baseline="0">
                        <a:ln>
                          <a:noFill/>
                        </a:ln>
                        <a:solidFill>
                          <a:schemeClr val="tx1"/>
                        </a:solidFill>
                        <a:effectLst/>
                        <a:latin typeface="Verdana" charset="0"/>
                        <a:ea typeface="ＭＳ Ｐゴシック" charset="0"/>
                      </a:endParaRPr>
                    </a:p>
                  </a:txBody>
                  <a:tcPr marL="91884" marR="918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charset="0"/>
                        <a:buNone/>
                        <a:tabLst/>
                      </a:pPr>
                      <a:r>
                        <a:rPr kumimoji="0" lang="en-US" sz="1800" b="0" i="0" u="none" strike="noStrike" cap="none" normalizeH="0" baseline="0" dirty="0">
                          <a:ln>
                            <a:noFill/>
                          </a:ln>
                          <a:solidFill>
                            <a:schemeClr val="tx1"/>
                          </a:solidFill>
                          <a:effectLst/>
                          <a:latin typeface="Verdana" charset="0"/>
                          <a:ea typeface="ＭＳ Ｐゴシック" charset="0"/>
                        </a:rPr>
                        <a:t>B extends A: optional use of use</a:t>
                      </a:r>
                    </a:p>
                    <a:p>
                      <a:pPr marL="0" marR="0" lvl="0" indent="0" algn="l" defTabSz="914400" rtl="0" eaLnBrk="1" fontAlgn="base" latinLnBrk="0" hangingPunct="1">
                        <a:lnSpc>
                          <a:spcPct val="100000"/>
                        </a:lnSpc>
                        <a:spcBef>
                          <a:spcPct val="20000"/>
                        </a:spcBef>
                        <a:spcAft>
                          <a:spcPct val="0"/>
                        </a:spcAft>
                        <a:buClr>
                          <a:srgbClr val="FF9900"/>
                        </a:buClr>
                        <a:buSzPct val="80000"/>
                        <a:buFont typeface="Wingdings" charset="0"/>
                        <a:buNone/>
                        <a:tabLst/>
                      </a:pPr>
                      <a:r>
                        <a:rPr kumimoji="0" lang="en-US" sz="1800" b="0" i="0" u="none" strike="noStrike" cap="none" normalizeH="0" baseline="0" dirty="0">
                          <a:ln>
                            <a:noFill/>
                          </a:ln>
                          <a:solidFill>
                            <a:schemeClr val="tx1"/>
                          </a:solidFill>
                          <a:effectLst/>
                          <a:latin typeface="Verdana" charset="0"/>
                          <a:ea typeface="ＭＳ Ｐゴシック" charset="0"/>
                        </a:rPr>
                        <a:t>case B by use case A</a:t>
                      </a:r>
                      <a:endParaRPr kumimoji="0" lang="de-AT" sz="1800" b="0" i="0" u="none" strike="noStrike" cap="none" normalizeH="0" baseline="0" dirty="0">
                        <a:ln>
                          <a:noFill/>
                        </a:ln>
                        <a:solidFill>
                          <a:schemeClr val="tx1"/>
                        </a:solidFill>
                        <a:effectLst/>
                        <a:latin typeface="Verdana" charset="0"/>
                        <a:ea typeface="ＭＳ Ｐゴシック" charset="0"/>
                      </a:endParaRPr>
                    </a:p>
                  </a:txBody>
                  <a:tcPr marL="91884" marR="91884"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66800">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charset="0"/>
                        <a:buNone/>
                        <a:tabLst/>
                      </a:pPr>
                      <a:r>
                        <a:rPr kumimoji="0" lang="de-AT" sz="1800" b="0" i="0" u="none" strike="noStrike" cap="none" normalizeH="0" baseline="0">
                          <a:ln>
                            <a:noFill/>
                          </a:ln>
                          <a:solidFill>
                            <a:srgbClr val="000066"/>
                          </a:solidFill>
                          <a:effectLst/>
                          <a:latin typeface="Verdana" charset="0"/>
                          <a:ea typeface="ＭＳ Ｐゴシック" charset="0"/>
                        </a:rPr>
                        <a:t>Include relationship</a:t>
                      </a:r>
                    </a:p>
                  </a:txBody>
                  <a:tcPr marL="91884" marR="91884"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charset="0"/>
                        <a:buNone/>
                        <a:tabLst/>
                      </a:pPr>
                      <a:endParaRPr kumimoji="0" lang="de-AT" sz="1800" b="0" i="0" u="none" strike="noStrike" cap="none" normalizeH="0" baseline="0">
                        <a:ln>
                          <a:noFill/>
                        </a:ln>
                        <a:solidFill>
                          <a:schemeClr val="tx1"/>
                        </a:solidFill>
                        <a:effectLst/>
                        <a:latin typeface="Verdana" charset="0"/>
                        <a:ea typeface="ＭＳ Ｐゴシック" charset="0"/>
                      </a:endParaRPr>
                    </a:p>
                  </a:txBody>
                  <a:tcPr marL="91884" marR="918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9900"/>
                        </a:buClr>
                        <a:buSzPct val="80000"/>
                        <a:buFont typeface="Wingdings" charset="0"/>
                        <a:buNone/>
                        <a:tabLst/>
                      </a:pPr>
                      <a:r>
                        <a:rPr kumimoji="0" lang="en-US" sz="1800" b="0" i="0" u="none" strike="noStrike" cap="none" normalizeH="0" baseline="0" dirty="0">
                          <a:ln>
                            <a:noFill/>
                          </a:ln>
                          <a:solidFill>
                            <a:schemeClr val="tx1"/>
                          </a:solidFill>
                          <a:effectLst/>
                          <a:latin typeface="Verdana" charset="0"/>
                          <a:ea typeface="ＭＳ Ｐゴシック" charset="0"/>
                        </a:rPr>
                        <a:t>A includes B: required use of use</a:t>
                      </a:r>
                    </a:p>
                    <a:p>
                      <a:pPr marL="0" marR="0" lvl="0" indent="0" algn="l" defTabSz="914400" rtl="0" eaLnBrk="1" fontAlgn="base" latinLnBrk="0" hangingPunct="1">
                        <a:lnSpc>
                          <a:spcPct val="100000"/>
                        </a:lnSpc>
                        <a:spcBef>
                          <a:spcPct val="20000"/>
                        </a:spcBef>
                        <a:spcAft>
                          <a:spcPct val="0"/>
                        </a:spcAft>
                        <a:buClr>
                          <a:srgbClr val="FF9900"/>
                        </a:buClr>
                        <a:buSzPct val="80000"/>
                        <a:buFont typeface="Wingdings" charset="0"/>
                        <a:buNone/>
                        <a:tabLst/>
                      </a:pPr>
                      <a:r>
                        <a:rPr kumimoji="0" lang="en-US" sz="1800" b="0" i="0" u="none" strike="noStrike" cap="none" normalizeH="0" baseline="0" dirty="0">
                          <a:ln>
                            <a:noFill/>
                          </a:ln>
                          <a:solidFill>
                            <a:schemeClr val="tx1"/>
                          </a:solidFill>
                          <a:effectLst/>
                          <a:latin typeface="Verdana" charset="0"/>
                          <a:ea typeface="ＭＳ Ｐゴシック" charset="0"/>
                        </a:rPr>
                        <a:t>case B by use case A</a:t>
                      </a:r>
                      <a:endParaRPr kumimoji="0" lang="de-AT" sz="1800" b="0" i="0" u="none" strike="noStrike" cap="none" normalizeH="0" baseline="0" dirty="0">
                        <a:ln>
                          <a:noFill/>
                        </a:ln>
                        <a:solidFill>
                          <a:schemeClr val="tx1"/>
                        </a:solidFill>
                        <a:effectLst/>
                        <a:latin typeface="Verdana" charset="0"/>
                        <a:ea typeface="ＭＳ Ｐゴシック" charset="0"/>
                      </a:endParaRPr>
                    </a:p>
                  </a:txBody>
                  <a:tcPr marL="91884" marR="91884"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09593" name="Rectangle 2"/>
          <p:cNvSpPr>
            <a:spLocks noGrp="1" noChangeArrowheads="1"/>
          </p:cNvSpPr>
          <p:nvPr>
            <p:ph type="title"/>
          </p:nvPr>
        </p:nvSpPr>
        <p:spPr>
          <a:xfrm>
            <a:off x="323850" y="152400"/>
            <a:ext cx="8534400" cy="776288"/>
          </a:xfrm>
        </p:spPr>
        <p:txBody>
          <a:bodyPr/>
          <a:lstStyle/>
          <a:p>
            <a:pPr eaLnBrk="1" hangingPunct="1"/>
            <a:r>
              <a:rPr lang="en-US" altLang="de-DE"/>
              <a:t>Notation Elements (2/2)</a:t>
            </a:r>
          </a:p>
        </p:txBody>
      </p:sp>
      <p:sp>
        <p:nvSpPr>
          <p:cNvPr id="13" name="Foliennummernplatzhalter 12"/>
          <p:cNvSpPr>
            <a:spLocks noGrp="1"/>
          </p:cNvSpPr>
          <p:nvPr>
            <p:ph type="sldNum" sz="quarter" idx="14"/>
          </p:nvPr>
        </p:nvSpPr>
        <p:spPr/>
        <p:txBody>
          <a:bodyPr/>
          <a:lstStyle/>
          <a:p>
            <a:pPr>
              <a:defRPr/>
            </a:pPr>
            <a:r>
              <a:rPr lang="de-DE" dirty="0">
                <a:latin typeface="+mn-lt"/>
                <a:ea typeface="+mn-ea"/>
              </a:rPr>
              <a:t>41</a:t>
            </a:r>
          </a:p>
        </p:txBody>
      </p:sp>
      <p:pic>
        <p:nvPicPr>
          <p:cNvPr id="109595" name="Grafik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16213" y="3240088"/>
            <a:ext cx="17573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596" name="Grafik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716213" y="4287838"/>
            <a:ext cx="17573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597" name="Grafik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716213" y="5357813"/>
            <a:ext cx="17573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9598" name="Gruppierung 2"/>
          <p:cNvGrpSpPr>
            <a:grpSpLocks/>
          </p:cNvGrpSpPr>
          <p:nvPr/>
        </p:nvGrpSpPr>
        <p:grpSpPr bwMode="auto">
          <a:xfrm>
            <a:off x="2828925" y="1903413"/>
            <a:ext cx="1495425" cy="898525"/>
            <a:chOff x="2716214" y="1890046"/>
            <a:chExt cx="1495371" cy="899114"/>
          </a:xfrm>
        </p:grpSpPr>
        <p:pic>
          <p:nvPicPr>
            <p:cNvPr id="109599" name="Grafik 1"/>
            <p:cNvPicPr>
              <a:picLocks noChangeAspect="1"/>
            </p:cNvPicPr>
            <p:nvPr/>
          </p:nvPicPr>
          <p:blipFill>
            <a:blip r:embed="rId6" cstate="print">
              <a:extLst>
                <a:ext uri="{28A0092B-C50C-407E-A947-70E740481C1C}">
                  <a14:useLocalDpi xmlns:a14="http://schemas.microsoft.com/office/drawing/2010/main" val="0"/>
                </a:ext>
              </a:extLst>
            </a:blip>
            <a:srcRect r="31252" b="-3944"/>
            <a:stretch>
              <a:fillRect/>
            </a:stretch>
          </p:blipFill>
          <p:spPr bwMode="auto">
            <a:xfrm>
              <a:off x="2716214" y="2151062"/>
              <a:ext cx="1197322" cy="34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600" name="Grafik 3"/>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10027" y="1890046"/>
              <a:ext cx="301558" cy="899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el 1"/>
          <p:cNvSpPr>
            <a:spLocks noGrp="1"/>
          </p:cNvSpPr>
          <p:nvPr>
            <p:ph type="title"/>
          </p:nvPr>
        </p:nvSpPr>
        <p:spPr/>
        <p:txBody>
          <a:bodyPr>
            <a:normAutofit fontScale="90000"/>
          </a:bodyPr>
          <a:lstStyle/>
          <a:p>
            <a:r>
              <a:rPr lang="en-US" altLang="de-DE" dirty="0"/>
              <a:t>Best Practices</a:t>
            </a:r>
          </a:p>
        </p:txBody>
      </p:sp>
      <p:sp>
        <p:nvSpPr>
          <p:cNvPr id="2" name="Textplatzhalter 1"/>
          <p:cNvSpPr>
            <a:spLocks noGrp="1"/>
          </p:cNvSpPr>
          <p:nvPr>
            <p:ph type="body" sz="quarter" idx="12"/>
          </p:nvPr>
        </p:nvSpPr>
        <p:spPr/>
        <p:txBody>
          <a:bodyPr/>
          <a:lstStyle/>
          <a:p>
            <a:r>
              <a:rPr lang="en-US" altLang="de-DE" dirty="0">
                <a:latin typeface="Courier" charset="0"/>
              </a:rPr>
              <a:t>«include»</a:t>
            </a:r>
            <a:endParaRPr lang="en-US" dirty="0"/>
          </a:p>
        </p:txBody>
      </p:sp>
      <p:sp>
        <p:nvSpPr>
          <p:cNvPr id="4" name="Foliennummernplatzhalter 3"/>
          <p:cNvSpPr>
            <a:spLocks noGrp="1"/>
          </p:cNvSpPr>
          <p:nvPr>
            <p:ph type="sldNum" sz="quarter" idx="14"/>
          </p:nvPr>
        </p:nvSpPr>
        <p:spPr/>
        <p:txBody>
          <a:bodyPr/>
          <a:lstStyle/>
          <a:p>
            <a:pPr>
              <a:defRPr/>
            </a:pPr>
            <a:r>
              <a:rPr lang="de-DE" dirty="0">
                <a:latin typeface="+mn-lt"/>
                <a:ea typeface="+mn-ea"/>
              </a:rPr>
              <a:t>17</a:t>
            </a:r>
          </a:p>
        </p:txBody>
      </p:sp>
      <p:sp>
        <p:nvSpPr>
          <p:cNvPr id="52228" name="Text Box 138"/>
          <p:cNvSpPr txBox="1">
            <a:spLocks noChangeArrowheads="1"/>
          </p:cNvSpPr>
          <p:nvPr/>
        </p:nvSpPr>
        <p:spPr bwMode="auto">
          <a:xfrm>
            <a:off x="2106613" y="1243013"/>
            <a:ext cx="14700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pPr eaLnBrk="1" hangingPunct="1">
              <a:defRPr/>
            </a:pPr>
            <a:r>
              <a:rPr lang="de-AT" altLang="de-DE" i="1" dirty="0">
                <a:solidFill>
                  <a:srgbClr val="FE8400"/>
                </a:solidFill>
                <a:latin typeface="+mj-lt"/>
                <a:ea typeface="+mn-ea"/>
              </a:rPr>
              <a:t>UML </a:t>
            </a:r>
            <a:r>
              <a:rPr lang="de-AT" altLang="de-DE" i="1" dirty="0" err="1">
                <a:solidFill>
                  <a:srgbClr val="FE8400"/>
                </a:solidFill>
                <a:latin typeface="+mj-lt"/>
                <a:ea typeface="+mn-ea"/>
              </a:rPr>
              <a:t>standard</a:t>
            </a:r>
            <a:endParaRPr lang="de-AT" altLang="de-DE" i="1" dirty="0">
              <a:solidFill>
                <a:srgbClr val="FE8400"/>
              </a:solidFill>
              <a:latin typeface="+mj-lt"/>
              <a:ea typeface="+mn-ea"/>
            </a:endParaRPr>
          </a:p>
        </p:txBody>
      </p:sp>
      <p:sp>
        <p:nvSpPr>
          <p:cNvPr id="52229" name="Text Box 138"/>
          <p:cNvSpPr txBox="1">
            <a:spLocks noChangeArrowheads="1"/>
          </p:cNvSpPr>
          <p:nvPr/>
        </p:nvSpPr>
        <p:spPr bwMode="auto">
          <a:xfrm>
            <a:off x="6264275" y="1241425"/>
            <a:ext cx="1371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pPr eaLnBrk="1" hangingPunct="1">
              <a:defRPr/>
            </a:pPr>
            <a:r>
              <a:rPr lang="de-AT" altLang="de-DE" i="1" dirty="0">
                <a:solidFill>
                  <a:srgbClr val="FE8400"/>
                </a:solidFill>
                <a:latin typeface="+mj-lt"/>
                <a:ea typeface="+mn-ea"/>
              </a:rPr>
              <a:t>Best </a:t>
            </a:r>
            <a:r>
              <a:rPr lang="de-AT" altLang="de-DE" i="1" dirty="0" err="1">
                <a:solidFill>
                  <a:srgbClr val="FE8400"/>
                </a:solidFill>
                <a:latin typeface="+mj-lt"/>
                <a:ea typeface="+mn-ea"/>
              </a:rPr>
              <a:t>practice</a:t>
            </a:r>
            <a:endParaRPr lang="de-AT" altLang="de-DE" i="1" dirty="0">
              <a:solidFill>
                <a:srgbClr val="FE8400"/>
              </a:solidFill>
              <a:latin typeface="+mj-lt"/>
              <a:ea typeface="+mn-ea"/>
            </a:endParaRPr>
          </a:p>
        </p:txBody>
      </p:sp>
      <p:cxnSp>
        <p:nvCxnSpPr>
          <p:cNvPr id="63493" name="Gerade Verbindung 10"/>
          <p:cNvCxnSpPr>
            <a:cxnSpLocks noChangeShapeType="1"/>
          </p:cNvCxnSpPr>
          <p:nvPr/>
        </p:nvCxnSpPr>
        <p:spPr bwMode="auto">
          <a:xfrm rot="5400000">
            <a:off x="2414587" y="3429001"/>
            <a:ext cx="4314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pic>
        <p:nvPicPr>
          <p:cNvPr id="63494" name="Grafi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5988" y="1892300"/>
            <a:ext cx="2905125" cy="34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495" name="Grafi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68888" y="1892300"/>
            <a:ext cx="2905125" cy="34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7" name="Grafik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7575" y="1897063"/>
            <a:ext cx="2906713" cy="345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38" name="Grafik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65713" y="1897063"/>
            <a:ext cx="2906712" cy="345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138"/>
          <p:cNvSpPr txBox="1">
            <a:spLocks noChangeArrowheads="1"/>
          </p:cNvSpPr>
          <p:nvPr/>
        </p:nvSpPr>
        <p:spPr bwMode="auto">
          <a:xfrm>
            <a:off x="2106613" y="1243013"/>
            <a:ext cx="14700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pPr eaLnBrk="1" hangingPunct="1">
              <a:defRPr/>
            </a:pPr>
            <a:r>
              <a:rPr lang="de-AT" altLang="de-DE" i="1" dirty="0">
                <a:solidFill>
                  <a:srgbClr val="FE8400"/>
                </a:solidFill>
                <a:latin typeface="+mj-lt"/>
                <a:ea typeface="+mn-ea"/>
              </a:rPr>
              <a:t>UML </a:t>
            </a:r>
            <a:r>
              <a:rPr lang="de-AT" altLang="de-DE" i="1" dirty="0" err="1">
                <a:solidFill>
                  <a:srgbClr val="FE8400"/>
                </a:solidFill>
                <a:latin typeface="+mj-lt"/>
                <a:ea typeface="+mn-ea"/>
              </a:rPr>
              <a:t>standard</a:t>
            </a:r>
            <a:endParaRPr lang="de-AT" altLang="de-DE" i="1" dirty="0">
              <a:solidFill>
                <a:srgbClr val="FE8400"/>
              </a:solidFill>
              <a:latin typeface="+mj-lt"/>
              <a:ea typeface="+mn-ea"/>
            </a:endParaRPr>
          </a:p>
        </p:txBody>
      </p:sp>
      <p:sp>
        <p:nvSpPr>
          <p:cNvPr id="14" name="Text Box 138"/>
          <p:cNvSpPr txBox="1">
            <a:spLocks noChangeArrowheads="1"/>
          </p:cNvSpPr>
          <p:nvPr/>
        </p:nvSpPr>
        <p:spPr bwMode="auto">
          <a:xfrm>
            <a:off x="6264275" y="1241425"/>
            <a:ext cx="1371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600">
                <a:solidFill>
                  <a:schemeClr val="tx1"/>
                </a:solidFill>
                <a:latin typeface="Verdana" panose="020B0604030504040204" pitchFamily="34" charset="0"/>
              </a:defRPr>
            </a:lvl1pPr>
            <a:lvl2pPr marL="742950" indent="-285750">
              <a:defRPr sz="1600">
                <a:solidFill>
                  <a:schemeClr val="tx1"/>
                </a:solidFill>
                <a:latin typeface="Verdana" panose="020B0604030504040204" pitchFamily="34" charset="0"/>
              </a:defRPr>
            </a:lvl2pPr>
            <a:lvl3pPr marL="1143000" indent="-228600">
              <a:defRPr sz="1600">
                <a:solidFill>
                  <a:schemeClr val="tx1"/>
                </a:solidFill>
                <a:latin typeface="Verdana" panose="020B0604030504040204" pitchFamily="34" charset="0"/>
              </a:defRPr>
            </a:lvl3pPr>
            <a:lvl4pPr marL="1600200" indent="-228600">
              <a:defRPr sz="1600">
                <a:solidFill>
                  <a:schemeClr val="tx1"/>
                </a:solidFill>
                <a:latin typeface="Verdana" panose="020B0604030504040204" pitchFamily="34" charset="0"/>
              </a:defRPr>
            </a:lvl4pPr>
            <a:lvl5pPr marL="2057400" indent="-228600">
              <a:defRPr sz="1600">
                <a:solidFill>
                  <a:schemeClr val="tx1"/>
                </a:solidFill>
                <a:latin typeface="Verdana" panose="020B060403050404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defRPr>
            </a:lvl9pPr>
          </a:lstStyle>
          <a:p>
            <a:pPr eaLnBrk="1" hangingPunct="1">
              <a:defRPr/>
            </a:pPr>
            <a:r>
              <a:rPr lang="de-AT" altLang="de-DE" i="1" dirty="0">
                <a:solidFill>
                  <a:srgbClr val="FE8400"/>
                </a:solidFill>
                <a:latin typeface="+mj-lt"/>
                <a:ea typeface="+mn-ea"/>
              </a:rPr>
              <a:t>Best </a:t>
            </a:r>
            <a:r>
              <a:rPr lang="de-AT" altLang="de-DE" i="1" dirty="0" err="1">
                <a:solidFill>
                  <a:srgbClr val="FE8400"/>
                </a:solidFill>
                <a:latin typeface="+mj-lt"/>
                <a:ea typeface="+mn-ea"/>
              </a:rPr>
              <a:t>practice</a:t>
            </a:r>
            <a:endParaRPr lang="de-AT" altLang="de-DE" i="1" dirty="0">
              <a:solidFill>
                <a:srgbClr val="FE8400"/>
              </a:solidFill>
              <a:latin typeface="+mj-lt"/>
              <a:ea typeface="+mn-ea"/>
            </a:endParaRPr>
          </a:p>
        </p:txBody>
      </p:sp>
      <p:sp>
        <p:nvSpPr>
          <p:cNvPr id="65541" name="Titel 1"/>
          <p:cNvSpPr>
            <a:spLocks noGrp="1"/>
          </p:cNvSpPr>
          <p:nvPr>
            <p:ph type="title"/>
          </p:nvPr>
        </p:nvSpPr>
        <p:spPr/>
        <p:txBody>
          <a:bodyPr>
            <a:normAutofit fontScale="90000"/>
          </a:bodyPr>
          <a:lstStyle/>
          <a:p>
            <a:r>
              <a:rPr lang="en-US" altLang="de-DE" dirty="0"/>
              <a:t>Best Practices</a:t>
            </a:r>
          </a:p>
        </p:txBody>
      </p:sp>
      <p:sp>
        <p:nvSpPr>
          <p:cNvPr id="2" name="Textplatzhalter 1"/>
          <p:cNvSpPr>
            <a:spLocks noGrp="1"/>
          </p:cNvSpPr>
          <p:nvPr>
            <p:ph type="body" sz="quarter" idx="12"/>
          </p:nvPr>
        </p:nvSpPr>
        <p:spPr/>
        <p:txBody>
          <a:bodyPr/>
          <a:lstStyle/>
          <a:p>
            <a:r>
              <a:rPr lang="en-US" altLang="de-DE" dirty="0">
                <a:latin typeface="Courier" charset="0"/>
              </a:rPr>
              <a:t>«extend»</a:t>
            </a:r>
            <a:endParaRPr lang="en-US" dirty="0"/>
          </a:p>
        </p:txBody>
      </p:sp>
      <p:sp>
        <p:nvSpPr>
          <p:cNvPr id="4" name="Foliennummernplatzhalter 3"/>
          <p:cNvSpPr>
            <a:spLocks noGrp="1"/>
          </p:cNvSpPr>
          <p:nvPr>
            <p:ph type="sldNum" sz="quarter" idx="14"/>
          </p:nvPr>
        </p:nvSpPr>
        <p:spPr/>
        <p:txBody>
          <a:bodyPr/>
          <a:lstStyle/>
          <a:p>
            <a:pPr>
              <a:defRPr/>
            </a:pPr>
            <a:r>
              <a:rPr lang="de-DE" dirty="0">
                <a:latin typeface="+mn-lt"/>
                <a:ea typeface="+mn-ea"/>
              </a:rPr>
              <a:t>18</a:t>
            </a:r>
          </a:p>
        </p:txBody>
      </p:sp>
      <p:cxnSp>
        <p:nvCxnSpPr>
          <p:cNvPr id="65543" name="Gerade Verbindung 10"/>
          <p:cNvCxnSpPr>
            <a:cxnSpLocks noChangeShapeType="1"/>
          </p:cNvCxnSpPr>
          <p:nvPr/>
        </p:nvCxnSpPr>
        <p:spPr bwMode="auto">
          <a:xfrm rot="5400000">
            <a:off x="2414587" y="3429001"/>
            <a:ext cx="4314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176445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rmAutofit fontScale="90000"/>
          </a:bodyPr>
          <a:lstStyle/>
          <a:p>
            <a:pPr eaLnBrk="1" hangingPunct="1"/>
            <a:r>
              <a:rPr lang="de-AT" altLang="de-DE" dirty="0"/>
              <a:t>Best Practices</a:t>
            </a:r>
            <a:endParaRPr lang="en-US" altLang="de-DE" dirty="0"/>
          </a:p>
        </p:txBody>
      </p:sp>
      <p:sp>
        <p:nvSpPr>
          <p:cNvPr id="84993" name="Rectangle 3"/>
          <p:cNvSpPr>
            <a:spLocks noGrp="1" noChangeArrowheads="1"/>
          </p:cNvSpPr>
          <p:nvPr>
            <p:ph type="body" sz="quarter" idx="12"/>
          </p:nvPr>
        </p:nvSpPr>
        <p:spPr/>
        <p:txBody>
          <a:bodyPr/>
          <a:lstStyle/>
          <a:p>
            <a:pPr eaLnBrk="1" hangingPunct="1"/>
            <a:r>
              <a:rPr lang="en-US" altLang="de-DE" dirty="0"/>
              <a:t>Typical Errors To Avoid (1/5)</a:t>
            </a:r>
          </a:p>
        </p:txBody>
      </p:sp>
      <p:sp>
        <p:nvSpPr>
          <p:cNvPr id="2" name="Textplatzhalter 1"/>
          <p:cNvSpPr>
            <a:spLocks noGrp="1"/>
          </p:cNvSpPr>
          <p:nvPr>
            <p:ph type="body" sz="quarter" idx="13"/>
          </p:nvPr>
        </p:nvSpPr>
        <p:spPr/>
        <p:txBody>
          <a:bodyPr/>
          <a:lstStyle/>
          <a:p>
            <a:r>
              <a:rPr lang="en-US" altLang="de-DE" dirty="0"/>
              <a:t>Use case diagrams do not model processes/workflows!</a:t>
            </a:r>
          </a:p>
          <a:p>
            <a:endParaRPr lang="en-US" dirty="0"/>
          </a:p>
        </p:txBody>
      </p:sp>
      <p:sp>
        <p:nvSpPr>
          <p:cNvPr id="5" name="Foliennummernplatzhalter 4"/>
          <p:cNvSpPr>
            <a:spLocks noGrp="1"/>
          </p:cNvSpPr>
          <p:nvPr>
            <p:ph type="sldNum" sz="quarter" idx="14"/>
          </p:nvPr>
        </p:nvSpPr>
        <p:spPr/>
        <p:txBody>
          <a:bodyPr/>
          <a:lstStyle/>
          <a:p>
            <a:pPr>
              <a:defRPr/>
            </a:pPr>
            <a:r>
              <a:rPr lang="de-DE" dirty="0">
                <a:latin typeface="+mn-lt"/>
                <a:ea typeface="+mn-ea"/>
              </a:rPr>
              <a:t>21</a:t>
            </a:r>
          </a:p>
        </p:txBody>
      </p:sp>
      <p:pic>
        <p:nvPicPr>
          <p:cNvPr id="84996" name="Grafik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82663" y="2852738"/>
            <a:ext cx="717867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Gerade Verbindung 3"/>
          <p:cNvCxnSpPr/>
          <p:nvPr/>
        </p:nvCxnSpPr>
        <p:spPr bwMode="auto">
          <a:xfrm>
            <a:off x="982663" y="2018371"/>
            <a:ext cx="7090820" cy="2832409"/>
          </a:xfrm>
          <a:prstGeom prst="line">
            <a:avLst/>
          </a:prstGeom>
          <a:solidFill>
            <a:schemeClr val="accent1"/>
          </a:solidFill>
          <a:ln w="254000" cap="flat" cmpd="sng" algn="ctr">
            <a:solidFill>
              <a:srgbClr val="FF3300">
                <a:alpha val="42000"/>
              </a:srgbClr>
            </a:solidFill>
            <a:prstDash val="solid"/>
            <a:round/>
            <a:headEnd type="none" w="med" len="med"/>
            <a:tailEnd type="none" w="med" len="med"/>
          </a:ln>
          <a:effectLst/>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rmAutofit fontScale="90000"/>
          </a:bodyPr>
          <a:lstStyle/>
          <a:p>
            <a:pPr eaLnBrk="1" hangingPunct="1"/>
            <a:r>
              <a:rPr lang="de-AT" altLang="de-DE" dirty="0"/>
              <a:t>Best Practices</a:t>
            </a:r>
            <a:endParaRPr lang="en-US" altLang="de-DE" dirty="0"/>
          </a:p>
        </p:txBody>
      </p:sp>
      <p:sp>
        <p:nvSpPr>
          <p:cNvPr id="84993" name="Rectangle 3"/>
          <p:cNvSpPr>
            <a:spLocks noGrp="1" noChangeArrowheads="1"/>
          </p:cNvSpPr>
          <p:nvPr>
            <p:ph type="body" sz="quarter" idx="12"/>
          </p:nvPr>
        </p:nvSpPr>
        <p:spPr/>
        <p:txBody>
          <a:bodyPr/>
          <a:lstStyle/>
          <a:p>
            <a:pPr eaLnBrk="1" hangingPunct="1"/>
            <a:r>
              <a:rPr lang="en-US" altLang="de-DE" dirty="0"/>
              <a:t>Typical Errors To Avoid (2/5)</a:t>
            </a:r>
          </a:p>
        </p:txBody>
      </p:sp>
      <p:sp>
        <p:nvSpPr>
          <p:cNvPr id="5" name="Foliennummernplatzhalter 4"/>
          <p:cNvSpPr>
            <a:spLocks noGrp="1"/>
          </p:cNvSpPr>
          <p:nvPr>
            <p:ph type="sldNum" sz="quarter" idx="14"/>
          </p:nvPr>
        </p:nvSpPr>
        <p:spPr/>
        <p:txBody>
          <a:bodyPr/>
          <a:lstStyle/>
          <a:p>
            <a:pPr>
              <a:defRPr/>
            </a:pPr>
            <a:r>
              <a:rPr lang="de-DE" dirty="0">
                <a:latin typeface="+mn-lt"/>
                <a:ea typeface="+mn-ea"/>
              </a:rPr>
              <a:t>22</a:t>
            </a:r>
          </a:p>
        </p:txBody>
      </p:sp>
      <p:sp>
        <p:nvSpPr>
          <p:cNvPr id="9" name="Rectangle 3"/>
          <p:cNvSpPr>
            <a:spLocks noGrp="1" noChangeArrowheads="1"/>
          </p:cNvSpPr>
          <p:nvPr>
            <p:ph type="body" sz="quarter" idx="13"/>
          </p:nvPr>
        </p:nvSpPr>
        <p:spPr>
          <a:xfrm>
            <a:off x="323850" y="1144588"/>
            <a:ext cx="8534400" cy="4713287"/>
          </a:xfrm>
        </p:spPr>
        <p:txBody>
          <a:bodyPr/>
          <a:lstStyle/>
          <a:p>
            <a:pPr eaLnBrk="1" hangingPunct="1"/>
            <a:r>
              <a:rPr lang="en-US" altLang="de-DE" dirty="0"/>
              <a:t>Actors are not part of the system, hence, they are positioned outside the system boundaries!</a:t>
            </a:r>
          </a:p>
        </p:txBody>
      </p:sp>
      <p:pic>
        <p:nvPicPr>
          <p:cNvPr id="11" name="Grafik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81263" y="2416175"/>
            <a:ext cx="4181475" cy="202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Gerade Verbindung 12"/>
          <p:cNvCxnSpPr/>
          <p:nvPr/>
        </p:nvCxnSpPr>
        <p:spPr bwMode="auto">
          <a:xfrm>
            <a:off x="1739590" y="2416175"/>
            <a:ext cx="5341434" cy="2025650"/>
          </a:xfrm>
          <a:prstGeom prst="line">
            <a:avLst/>
          </a:prstGeom>
          <a:solidFill>
            <a:schemeClr val="accent1"/>
          </a:solidFill>
          <a:ln w="254000" cap="flat" cmpd="sng" algn="ctr">
            <a:solidFill>
              <a:srgbClr val="FF3300">
                <a:alpha val="42000"/>
              </a:srgbClr>
            </a:solidFill>
            <a:prstDash val="solid"/>
            <a:round/>
            <a:headEnd type="none" w="med" len="med"/>
            <a:tailEnd type="none" w="med" len="med"/>
          </a:ln>
          <a:effectLst/>
        </p:spPr>
      </p:cxnSp>
    </p:spTree>
    <p:extLst>
      <p:ext uri="{BB962C8B-B14F-4D97-AF65-F5344CB8AC3E}">
        <p14:creationId xmlns:p14="http://schemas.microsoft.com/office/powerpoint/2010/main" val="3860972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rmAutofit fontScale="90000"/>
          </a:bodyPr>
          <a:lstStyle/>
          <a:p>
            <a:pPr eaLnBrk="1" hangingPunct="1"/>
            <a:r>
              <a:rPr lang="de-AT" altLang="de-DE" dirty="0"/>
              <a:t>Best Practices</a:t>
            </a:r>
            <a:endParaRPr lang="en-US" altLang="de-DE" dirty="0"/>
          </a:p>
        </p:txBody>
      </p:sp>
      <p:sp>
        <p:nvSpPr>
          <p:cNvPr id="84993" name="Rectangle 3"/>
          <p:cNvSpPr>
            <a:spLocks noGrp="1" noChangeArrowheads="1"/>
          </p:cNvSpPr>
          <p:nvPr>
            <p:ph type="body" sz="quarter" idx="12"/>
          </p:nvPr>
        </p:nvSpPr>
        <p:spPr/>
        <p:txBody>
          <a:bodyPr/>
          <a:lstStyle/>
          <a:p>
            <a:pPr eaLnBrk="1" hangingPunct="1"/>
            <a:r>
              <a:rPr lang="en-US" altLang="de-DE" dirty="0"/>
              <a:t>Typical Errors To Avoid (3/5)</a:t>
            </a:r>
          </a:p>
        </p:txBody>
      </p:sp>
      <p:sp>
        <p:nvSpPr>
          <p:cNvPr id="5" name="Foliennummernplatzhalter 4"/>
          <p:cNvSpPr>
            <a:spLocks noGrp="1"/>
          </p:cNvSpPr>
          <p:nvPr>
            <p:ph type="sldNum" sz="quarter" idx="14"/>
          </p:nvPr>
        </p:nvSpPr>
        <p:spPr/>
        <p:txBody>
          <a:bodyPr/>
          <a:lstStyle/>
          <a:p>
            <a:pPr>
              <a:defRPr/>
            </a:pPr>
            <a:r>
              <a:rPr lang="de-DE" dirty="0">
                <a:latin typeface="+mn-lt"/>
                <a:ea typeface="+mn-ea"/>
              </a:rPr>
              <a:t>23</a:t>
            </a:r>
          </a:p>
        </p:txBody>
      </p:sp>
      <p:sp>
        <p:nvSpPr>
          <p:cNvPr id="10" name="Textplatzhalter 2"/>
          <p:cNvSpPr txBox="1">
            <a:spLocks/>
          </p:cNvSpPr>
          <p:nvPr/>
        </p:nvSpPr>
        <p:spPr bwMode="auto">
          <a:xfrm>
            <a:off x="323850" y="1277938"/>
            <a:ext cx="8534400" cy="471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87338" indent="-287338" algn="l" rtl="0" eaLnBrk="0" fontAlgn="base" hangingPunct="0">
              <a:spcBef>
                <a:spcPct val="15000"/>
              </a:spcBef>
              <a:spcAft>
                <a:spcPct val="0"/>
              </a:spcAft>
              <a:buClr>
                <a:srgbClr val="FE8400"/>
              </a:buClr>
              <a:buFont typeface="Wingdings" pitchFamily="2" charset="2"/>
              <a:buChar char="§"/>
              <a:defRPr sz="2000">
                <a:solidFill>
                  <a:schemeClr val="tx2"/>
                </a:solidFill>
                <a:latin typeface="+mn-lt"/>
                <a:ea typeface="MS PGothic" pitchFamily="34" charset="-128"/>
                <a:cs typeface="ＭＳ Ｐゴシック" charset="0"/>
              </a:defRPr>
            </a:lvl1pPr>
            <a:lvl2pPr marL="809625" indent="-266700" algn="l" rtl="0" eaLnBrk="0" fontAlgn="base" hangingPunct="0">
              <a:spcBef>
                <a:spcPct val="15000"/>
              </a:spcBef>
              <a:spcAft>
                <a:spcPct val="0"/>
              </a:spcAft>
              <a:buClr>
                <a:schemeClr val="tx2"/>
              </a:buClr>
              <a:buSzPct val="100000"/>
              <a:buFont typeface="Wingdings" pitchFamily="2" charset="2"/>
              <a:buChar char="§"/>
              <a:defRPr>
                <a:solidFill>
                  <a:schemeClr val="tx1"/>
                </a:solidFill>
                <a:latin typeface="+mn-lt"/>
                <a:ea typeface="MS PGothic" pitchFamily="34" charset="-128"/>
              </a:defRPr>
            </a:lvl2pPr>
            <a:lvl3pPr marL="1076325" indent="-190500" algn="l" rtl="0" eaLnBrk="0" fontAlgn="base" hangingPunct="0">
              <a:spcBef>
                <a:spcPct val="15000"/>
              </a:spcBef>
              <a:spcAft>
                <a:spcPct val="0"/>
              </a:spcAft>
              <a:buClr>
                <a:schemeClr val="bg2"/>
              </a:buClr>
              <a:buSzPct val="100000"/>
              <a:buFont typeface="Wingdings" pitchFamily="2" charset="2"/>
              <a:buChar char="§"/>
              <a:defRPr sz="1600">
                <a:solidFill>
                  <a:schemeClr val="tx1"/>
                </a:solidFill>
                <a:latin typeface="+mn-lt"/>
                <a:ea typeface="MS PGothic" pitchFamily="34" charset="-128"/>
              </a:defRPr>
            </a:lvl3pPr>
            <a:lvl4pPr marL="1430338" indent="-165100" algn="l" rtl="0" eaLnBrk="0" fontAlgn="base" hangingPunct="0">
              <a:spcBef>
                <a:spcPct val="15000"/>
              </a:spcBef>
              <a:spcAft>
                <a:spcPct val="0"/>
              </a:spcAft>
              <a:buClr>
                <a:schemeClr val="folHlink"/>
              </a:buClr>
              <a:buFont typeface="Wingdings" pitchFamily="2" charset="2"/>
              <a:buChar char="§"/>
              <a:defRPr sz="1400">
                <a:solidFill>
                  <a:schemeClr val="tx1"/>
                </a:solidFill>
                <a:latin typeface="+mn-lt"/>
                <a:ea typeface="MS PGothic" pitchFamily="34" charset="-128"/>
              </a:defRPr>
            </a:lvl4pPr>
            <a:lvl5pPr marL="1819275" indent="-163513" algn="l" rtl="0" eaLnBrk="0" fontAlgn="base" hangingPunct="0">
              <a:spcBef>
                <a:spcPct val="15000"/>
              </a:spcBef>
              <a:spcAft>
                <a:spcPct val="0"/>
              </a:spcAft>
              <a:buClr>
                <a:schemeClr val="folHlink"/>
              </a:buClr>
              <a:buFont typeface="Wingdings" pitchFamily="2" charset="2"/>
              <a:buChar char="§"/>
              <a:defRPr sz="1300">
                <a:solidFill>
                  <a:schemeClr val="tx1"/>
                </a:solidFill>
                <a:latin typeface="+mn-lt"/>
                <a:ea typeface="MS PGothic" pitchFamily="34" charset="-128"/>
              </a:defRPr>
            </a:lvl5pPr>
            <a:lvl6pPr marL="2276475" indent="-163513" algn="l" rtl="0" eaLnBrk="1" fontAlgn="base" hangingPunct="1">
              <a:lnSpc>
                <a:spcPct val="120000"/>
              </a:lnSpc>
              <a:spcBef>
                <a:spcPct val="15000"/>
              </a:spcBef>
              <a:spcAft>
                <a:spcPct val="0"/>
              </a:spcAft>
              <a:buClr>
                <a:schemeClr val="folHlink"/>
              </a:buClr>
              <a:buFont typeface="Times" charset="0"/>
              <a:buChar char="•"/>
              <a:defRPr sz="1300">
                <a:solidFill>
                  <a:schemeClr val="tx1"/>
                </a:solidFill>
                <a:latin typeface="+mn-lt"/>
              </a:defRPr>
            </a:lvl6pPr>
            <a:lvl7pPr marL="2733675" indent="-163513" algn="l" rtl="0" eaLnBrk="1" fontAlgn="base" hangingPunct="1">
              <a:lnSpc>
                <a:spcPct val="120000"/>
              </a:lnSpc>
              <a:spcBef>
                <a:spcPct val="15000"/>
              </a:spcBef>
              <a:spcAft>
                <a:spcPct val="0"/>
              </a:spcAft>
              <a:buClr>
                <a:schemeClr val="folHlink"/>
              </a:buClr>
              <a:buFont typeface="Times" charset="0"/>
              <a:buChar char="•"/>
              <a:defRPr sz="1300">
                <a:solidFill>
                  <a:schemeClr val="tx1"/>
                </a:solidFill>
                <a:latin typeface="+mn-lt"/>
              </a:defRPr>
            </a:lvl7pPr>
            <a:lvl8pPr marL="3190875" indent="-163513" algn="l" rtl="0" eaLnBrk="1" fontAlgn="base" hangingPunct="1">
              <a:lnSpc>
                <a:spcPct val="120000"/>
              </a:lnSpc>
              <a:spcBef>
                <a:spcPct val="15000"/>
              </a:spcBef>
              <a:spcAft>
                <a:spcPct val="0"/>
              </a:spcAft>
              <a:buClr>
                <a:schemeClr val="folHlink"/>
              </a:buClr>
              <a:buFont typeface="Times" charset="0"/>
              <a:buChar char="•"/>
              <a:defRPr sz="1300">
                <a:solidFill>
                  <a:schemeClr val="tx1"/>
                </a:solidFill>
                <a:latin typeface="+mn-lt"/>
              </a:defRPr>
            </a:lvl8pPr>
            <a:lvl9pPr marL="3648075" indent="-163513" algn="l" rtl="0" eaLnBrk="1" fontAlgn="base" hangingPunct="1">
              <a:lnSpc>
                <a:spcPct val="120000"/>
              </a:lnSpc>
              <a:spcBef>
                <a:spcPct val="15000"/>
              </a:spcBef>
              <a:spcAft>
                <a:spcPct val="0"/>
              </a:spcAft>
              <a:buClr>
                <a:schemeClr val="folHlink"/>
              </a:buClr>
              <a:buFont typeface="Times" charset="0"/>
              <a:buChar char="•"/>
              <a:defRPr sz="1300">
                <a:solidFill>
                  <a:schemeClr val="tx1"/>
                </a:solidFill>
                <a:latin typeface="+mn-lt"/>
              </a:defRPr>
            </a:lvl9pPr>
          </a:lstStyle>
          <a:p>
            <a:r>
              <a:rPr lang="en-US" altLang="de-DE" kern="0" dirty="0"/>
              <a:t>Use case </a:t>
            </a:r>
            <a:r>
              <a:rPr lang="en-US" altLang="de-DE" b="1" kern="0" dirty="0">
                <a:latin typeface="Courier" pitchFamily="49" charset="0"/>
              </a:rPr>
              <a:t>Issue information </a:t>
            </a:r>
            <a:r>
              <a:rPr lang="en-US" altLang="de-DE" kern="0" dirty="0"/>
              <a:t>needs  </a:t>
            </a:r>
            <a:r>
              <a:rPr lang="en-US" altLang="de-DE" b="1" kern="0" dirty="0"/>
              <a:t>EITHER</a:t>
            </a:r>
            <a:r>
              <a:rPr lang="en-US" altLang="de-DE" kern="0" dirty="0"/>
              <a:t> one actor </a:t>
            </a:r>
            <a:r>
              <a:rPr lang="en-US" altLang="de-DE" b="1" kern="0" dirty="0">
                <a:latin typeface="Courier" pitchFamily="49" charset="0"/>
              </a:rPr>
              <a:t>Assistant</a:t>
            </a:r>
            <a:r>
              <a:rPr lang="en-US" altLang="de-DE" kern="0" dirty="0"/>
              <a:t> </a:t>
            </a:r>
            <a:r>
              <a:rPr lang="en-US" altLang="de-DE" b="1" kern="0" dirty="0"/>
              <a:t>OR </a:t>
            </a:r>
            <a:r>
              <a:rPr lang="en-US" altLang="de-DE" kern="0" dirty="0"/>
              <a:t>one actor </a:t>
            </a:r>
            <a:r>
              <a:rPr lang="en-US" altLang="de-DE" b="1" kern="0" dirty="0">
                <a:latin typeface="Courier" pitchFamily="49" charset="0"/>
              </a:rPr>
              <a:t>Professor</a:t>
            </a:r>
            <a:r>
              <a:rPr lang="en-US" altLang="de-DE" kern="0" dirty="0"/>
              <a:t> for execution</a:t>
            </a:r>
          </a:p>
        </p:txBody>
      </p:sp>
      <p:pic>
        <p:nvPicPr>
          <p:cNvPr id="13" name="Grafik 1"/>
          <p:cNvPicPr>
            <a:picLocks noChangeAspect="1"/>
          </p:cNvPicPr>
          <p:nvPr/>
        </p:nvPicPr>
        <p:blipFill>
          <a:blip r:embed="rId3">
            <a:extLst>
              <a:ext uri="{28A0092B-C50C-407E-A947-70E740481C1C}">
                <a14:useLocalDpi xmlns:a14="http://schemas.microsoft.com/office/drawing/2010/main" val="0"/>
              </a:ext>
            </a:extLst>
          </a:blip>
          <a:srcRect r="55948"/>
          <a:stretch>
            <a:fillRect/>
          </a:stretch>
        </p:blipFill>
        <p:spPr bwMode="auto">
          <a:xfrm>
            <a:off x="1712913" y="2486315"/>
            <a:ext cx="2257425" cy="317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Grafik 1"/>
          <p:cNvPicPr>
            <a:picLocks noChangeAspect="1"/>
          </p:cNvPicPr>
          <p:nvPr/>
        </p:nvPicPr>
        <p:blipFill>
          <a:blip r:embed="rId3">
            <a:extLst>
              <a:ext uri="{28A0092B-C50C-407E-A947-70E740481C1C}">
                <a14:useLocalDpi xmlns:a14="http://schemas.microsoft.com/office/drawing/2010/main" val="0"/>
              </a:ext>
            </a:extLst>
          </a:blip>
          <a:srcRect l="44052"/>
          <a:stretch>
            <a:fillRect/>
          </a:stretch>
        </p:blipFill>
        <p:spPr bwMode="auto">
          <a:xfrm>
            <a:off x="4772025" y="2486315"/>
            <a:ext cx="2867025" cy="317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6" name="Gerade Verbindung 15"/>
          <p:cNvCxnSpPr/>
          <p:nvPr/>
        </p:nvCxnSpPr>
        <p:spPr bwMode="auto">
          <a:xfrm>
            <a:off x="1550020" y="2486315"/>
            <a:ext cx="2776653" cy="3171825"/>
          </a:xfrm>
          <a:prstGeom prst="line">
            <a:avLst/>
          </a:prstGeom>
          <a:solidFill>
            <a:schemeClr val="accent1"/>
          </a:solidFill>
          <a:ln w="254000" cap="flat" cmpd="sng" algn="ctr">
            <a:solidFill>
              <a:srgbClr val="FF3300">
                <a:alpha val="42000"/>
              </a:srgbClr>
            </a:solidFill>
            <a:prstDash val="solid"/>
            <a:round/>
            <a:headEnd type="none" w="med" len="med"/>
            <a:tailEnd type="none" w="med" len="med"/>
          </a:ln>
          <a:effectLst/>
        </p:spPr>
      </p:cxnSp>
      <p:sp>
        <p:nvSpPr>
          <p:cNvPr id="7" name="Textfeld 6"/>
          <p:cNvSpPr txBox="1"/>
          <p:nvPr/>
        </p:nvSpPr>
        <p:spPr>
          <a:xfrm>
            <a:off x="7194056" y="4950405"/>
            <a:ext cx="889987" cy="1169551"/>
          </a:xfrm>
          <a:prstGeom prst="rect">
            <a:avLst/>
          </a:prstGeom>
          <a:noFill/>
        </p:spPr>
        <p:txBody>
          <a:bodyPr wrap="none" rtlCol="0">
            <a:spAutoFit/>
          </a:bodyPr>
          <a:lstStyle/>
          <a:p>
            <a:r>
              <a:rPr lang="en-US" sz="7000" b="1" dirty="0">
                <a:solidFill>
                  <a:srgbClr val="00B050"/>
                </a:solidFill>
                <a:sym typeface="Wingdings"/>
              </a:rPr>
              <a:t></a:t>
            </a:r>
            <a:endParaRPr lang="en-US" sz="7000" b="1" dirty="0">
              <a:solidFill>
                <a:srgbClr val="00B050"/>
              </a:solidFill>
            </a:endParaRPr>
          </a:p>
        </p:txBody>
      </p:sp>
    </p:spTree>
    <p:extLst>
      <p:ext uri="{BB962C8B-B14F-4D97-AF65-F5344CB8AC3E}">
        <p14:creationId xmlns:p14="http://schemas.microsoft.com/office/powerpoint/2010/main" val="1302926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rmAutofit fontScale="90000"/>
          </a:bodyPr>
          <a:lstStyle/>
          <a:p>
            <a:pPr eaLnBrk="1" hangingPunct="1"/>
            <a:r>
              <a:rPr lang="de-AT" altLang="de-DE" dirty="0"/>
              <a:t>Best Practices</a:t>
            </a:r>
            <a:endParaRPr lang="en-US" altLang="de-DE" dirty="0"/>
          </a:p>
        </p:txBody>
      </p:sp>
      <p:sp>
        <p:nvSpPr>
          <p:cNvPr id="84993" name="Rectangle 3"/>
          <p:cNvSpPr>
            <a:spLocks noGrp="1" noChangeArrowheads="1"/>
          </p:cNvSpPr>
          <p:nvPr>
            <p:ph type="body" sz="quarter" idx="12"/>
          </p:nvPr>
        </p:nvSpPr>
        <p:spPr/>
        <p:txBody>
          <a:bodyPr/>
          <a:lstStyle/>
          <a:p>
            <a:pPr eaLnBrk="1" hangingPunct="1"/>
            <a:r>
              <a:rPr lang="en-US" altLang="de-DE" dirty="0"/>
              <a:t>Typical Errors To Avoid (4/5)</a:t>
            </a:r>
          </a:p>
        </p:txBody>
      </p:sp>
      <p:sp>
        <p:nvSpPr>
          <p:cNvPr id="5" name="Foliennummernplatzhalter 4"/>
          <p:cNvSpPr>
            <a:spLocks noGrp="1"/>
          </p:cNvSpPr>
          <p:nvPr>
            <p:ph type="sldNum" sz="quarter" idx="14"/>
          </p:nvPr>
        </p:nvSpPr>
        <p:spPr/>
        <p:txBody>
          <a:bodyPr/>
          <a:lstStyle/>
          <a:p>
            <a:pPr>
              <a:defRPr/>
            </a:pPr>
            <a:r>
              <a:rPr lang="de-DE" dirty="0">
                <a:latin typeface="+mn-lt"/>
                <a:ea typeface="+mn-ea"/>
              </a:rPr>
              <a:t>24</a:t>
            </a:r>
          </a:p>
        </p:txBody>
      </p:sp>
      <p:sp>
        <p:nvSpPr>
          <p:cNvPr id="9" name="Textplatzhalter 2"/>
          <p:cNvSpPr>
            <a:spLocks noGrp="1"/>
          </p:cNvSpPr>
          <p:nvPr>
            <p:ph type="body" sz="quarter" idx="13"/>
          </p:nvPr>
        </p:nvSpPr>
        <p:spPr>
          <a:xfrm>
            <a:off x="384214" y="956799"/>
            <a:ext cx="8509000" cy="2024062"/>
          </a:xfrm>
        </p:spPr>
        <p:txBody>
          <a:bodyPr/>
          <a:lstStyle/>
          <a:p>
            <a:pPr marL="0" indent="0">
              <a:buNone/>
            </a:pPr>
            <a:endParaRPr lang="en-US" altLang="de-DE" dirty="0"/>
          </a:p>
          <a:p>
            <a:r>
              <a:rPr lang="en-US" altLang="de-DE" dirty="0"/>
              <a:t>Many small use cases that have the same objective may be grouped to form one use case</a:t>
            </a:r>
          </a:p>
        </p:txBody>
      </p:sp>
      <p:pic>
        <p:nvPicPr>
          <p:cNvPr id="11" name="Grafik 1"/>
          <p:cNvPicPr>
            <a:picLocks noChangeAspect="1"/>
          </p:cNvPicPr>
          <p:nvPr/>
        </p:nvPicPr>
        <p:blipFill>
          <a:blip r:embed="rId3">
            <a:extLst>
              <a:ext uri="{28A0092B-C50C-407E-A947-70E740481C1C}">
                <a14:useLocalDpi xmlns:a14="http://schemas.microsoft.com/office/drawing/2010/main" val="0"/>
              </a:ext>
            </a:extLst>
          </a:blip>
          <a:srcRect r="47778"/>
          <a:stretch>
            <a:fillRect/>
          </a:stretch>
        </p:blipFill>
        <p:spPr bwMode="auto">
          <a:xfrm>
            <a:off x="1033463" y="2412357"/>
            <a:ext cx="2640012" cy="313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Grafik 1"/>
          <p:cNvPicPr>
            <a:picLocks noChangeAspect="1"/>
          </p:cNvPicPr>
          <p:nvPr/>
        </p:nvPicPr>
        <p:blipFill>
          <a:blip r:embed="rId3">
            <a:extLst>
              <a:ext uri="{28A0092B-C50C-407E-A947-70E740481C1C}">
                <a14:useLocalDpi xmlns:a14="http://schemas.microsoft.com/office/drawing/2010/main" val="0"/>
              </a:ext>
            </a:extLst>
          </a:blip>
          <a:srcRect l="53174"/>
          <a:stretch>
            <a:fillRect/>
          </a:stretch>
        </p:blipFill>
        <p:spPr bwMode="auto">
          <a:xfrm>
            <a:off x="4532313" y="2420295"/>
            <a:ext cx="2366962" cy="313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 name="Gerade Verbindung 16"/>
          <p:cNvCxnSpPr/>
          <p:nvPr/>
        </p:nvCxnSpPr>
        <p:spPr bwMode="auto">
          <a:xfrm>
            <a:off x="903248" y="2575907"/>
            <a:ext cx="3334215" cy="2971763"/>
          </a:xfrm>
          <a:prstGeom prst="line">
            <a:avLst/>
          </a:prstGeom>
          <a:solidFill>
            <a:schemeClr val="accent1"/>
          </a:solidFill>
          <a:ln w="254000" cap="flat" cmpd="sng" algn="ctr">
            <a:solidFill>
              <a:srgbClr val="FF3300">
                <a:alpha val="42000"/>
              </a:srgbClr>
            </a:solidFill>
            <a:prstDash val="solid"/>
            <a:round/>
            <a:headEnd type="none" w="med" len="med"/>
            <a:tailEnd type="none" w="med" len="med"/>
          </a:ln>
          <a:effectLst/>
        </p:spPr>
      </p:cxnSp>
      <p:sp>
        <p:nvSpPr>
          <p:cNvPr id="18" name="Textfeld 17"/>
          <p:cNvSpPr txBox="1"/>
          <p:nvPr/>
        </p:nvSpPr>
        <p:spPr>
          <a:xfrm>
            <a:off x="6558436" y="4689010"/>
            <a:ext cx="889987" cy="1169551"/>
          </a:xfrm>
          <a:prstGeom prst="rect">
            <a:avLst/>
          </a:prstGeom>
          <a:noFill/>
        </p:spPr>
        <p:txBody>
          <a:bodyPr wrap="none" rtlCol="0">
            <a:spAutoFit/>
          </a:bodyPr>
          <a:lstStyle/>
          <a:p>
            <a:r>
              <a:rPr lang="en-US" sz="7000" b="1" dirty="0">
                <a:solidFill>
                  <a:srgbClr val="00B050"/>
                </a:solidFill>
                <a:sym typeface="Wingdings"/>
              </a:rPr>
              <a:t></a:t>
            </a:r>
            <a:endParaRPr lang="en-US" sz="7000" b="1" dirty="0">
              <a:solidFill>
                <a:srgbClr val="00B050"/>
              </a:solidFill>
            </a:endParaRPr>
          </a:p>
        </p:txBody>
      </p:sp>
    </p:spTree>
    <p:extLst>
      <p:ext uri="{BB962C8B-B14F-4D97-AF65-F5344CB8AC3E}">
        <p14:creationId xmlns:p14="http://schemas.microsoft.com/office/powerpoint/2010/main" val="8852975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1085</TotalTime>
  <Words>1097</Words>
  <Application>Microsoft Office PowerPoint</Application>
  <PresentationFormat>On-screen Show (4:3)</PresentationFormat>
  <Paragraphs>145</Paragraphs>
  <Slides>13</Slides>
  <Notes>9</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13</vt:i4>
      </vt:variant>
    </vt:vector>
  </HeadingPairs>
  <TitlesOfParts>
    <vt:vector size="25" baseType="lpstr">
      <vt:lpstr>MS PGothic</vt:lpstr>
      <vt:lpstr>MS PGothic</vt:lpstr>
      <vt:lpstr>Arial</vt:lpstr>
      <vt:lpstr>Calibri</vt:lpstr>
      <vt:lpstr>Courier</vt:lpstr>
      <vt:lpstr>Franklin Gothic Book</vt:lpstr>
      <vt:lpstr>Perpetua</vt:lpstr>
      <vt:lpstr>Times New Roman</vt:lpstr>
      <vt:lpstr>Verdana</vt:lpstr>
      <vt:lpstr>Wingdings</vt:lpstr>
      <vt:lpstr>Wingdings 2</vt:lpstr>
      <vt:lpstr>Equity</vt:lpstr>
      <vt:lpstr>Seminar 3  Design of Informatics Systems</vt:lpstr>
      <vt:lpstr>Notation Elements (1/2)</vt:lpstr>
      <vt:lpstr>Notation Elements (2/2)</vt:lpstr>
      <vt:lpstr>Best Practices</vt:lpstr>
      <vt:lpstr>Best Practices</vt:lpstr>
      <vt:lpstr>Best Practices</vt:lpstr>
      <vt:lpstr>Best Practices</vt:lpstr>
      <vt:lpstr>Best Practices</vt:lpstr>
      <vt:lpstr>Best Practices</vt:lpstr>
      <vt:lpstr>Best Practices</vt:lpstr>
      <vt:lpstr>Textual description of a UC</vt:lpstr>
      <vt:lpstr>Seminar work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Anca Andreescu</dc:creator>
  <cp:lastModifiedBy>BOLOGA ANA RAMONA</cp:lastModifiedBy>
  <cp:revision>117</cp:revision>
  <dcterms:created xsi:type="dcterms:W3CDTF">2011-10-03T07:27:24Z</dcterms:created>
  <dcterms:modified xsi:type="dcterms:W3CDTF">2020-03-02T08:59:38Z</dcterms:modified>
</cp:coreProperties>
</file>